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83" r:id="rId2"/>
    <p:sldId id="476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84" r:id="rId16"/>
  </p:sldIdLst>
  <p:sldSz cx="9144000" cy="6858000" type="overhead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E8B0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0" autoAdjust="0"/>
    <p:restoredTop sz="99060" autoAdjust="0"/>
  </p:normalViewPr>
  <p:slideViewPr>
    <p:cSldViewPr snapToGrid="0">
      <p:cViewPr>
        <p:scale>
          <a:sx n="66" d="100"/>
          <a:sy n="66" d="100"/>
        </p:scale>
        <p:origin x="-3152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116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728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06590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5754"/>
            <a:ext cx="2971800" cy="45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911" tIns="0" rIns="18911" bIns="0" anchor="b"/>
          <a:lstStyle/>
          <a:p>
            <a:pPr algn="r" defTabSz="908050"/>
            <a:r>
              <a:rPr lang="en-US" alt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5754"/>
            <a:ext cx="2971800" cy="45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86200" y="-1608"/>
            <a:ext cx="2971800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86200" y="8684148"/>
            <a:ext cx="2971800" cy="45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911" tIns="0" rIns="18911" bIns="0" anchor="b"/>
          <a:lstStyle/>
          <a:p>
            <a:pPr algn="r" defTabSz="908050"/>
            <a:r>
              <a:rPr lang="en-US" altLang="en-US" sz="1000" i="1"/>
              <a:t>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8684148"/>
            <a:ext cx="2971800" cy="45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-1608"/>
            <a:ext cx="2971800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884614" y="-1608"/>
            <a:ext cx="2973387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884614" y="8680931"/>
            <a:ext cx="2973387" cy="46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911" tIns="0" rIns="18911" bIns="0" anchor="b"/>
          <a:lstStyle/>
          <a:p>
            <a:pPr algn="r" defTabSz="908050"/>
            <a:r>
              <a:rPr lang="en-US" altLang="en-US" sz="1000" i="1"/>
              <a:t>1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" y="8680931"/>
            <a:ext cx="2970213" cy="46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" y="-1608"/>
            <a:ext cx="2970213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135" name="Rectangle 1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886200" y="8685754"/>
            <a:ext cx="2971800" cy="45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911" tIns="0" rIns="18911" bIns="0" anchor="b"/>
          <a:lstStyle/>
          <a:p>
            <a:pPr algn="r" defTabSz="908050"/>
            <a:r>
              <a:rPr lang="en-US" altLang="en-US" sz="1000" i="1"/>
              <a:t>55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8685754"/>
            <a:ext cx="2971800" cy="45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0" y="0"/>
            <a:ext cx="2971800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3886200" y="-1608"/>
            <a:ext cx="2971800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3886200" y="8684148"/>
            <a:ext cx="2971800" cy="45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911" tIns="0" rIns="18911" bIns="0" anchor="b"/>
          <a:lstStyle/>
          <a:p>
            <a:pPr algn="r" defTabSz="908050"/>
            <a:r>
              <a:rPr lang="en-US" altLang="en-US" sz="1000" i="1"/>
              <a:t>4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0" y="8684148"/>
            <a:ext cx="2971800" cy="45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0" y="-1608"/>
            <a:ext cx="2971800" cy="4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23" name="Rectangle 1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3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363" y="63500"/>
            <a:ext cx="2009775" cy="6027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863" y="63500"/>
            <a:ext cx="5880100" cy="6027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368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8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13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730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45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629400"/>
            <a:ext cx="2935288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sz="900" b="0" dirty="0">
                <a:latin typeface="Helvetica" charset="0"/>
              </a:rPr>
              <a:t>© Copyright </a:t>
            </a:r>
            <a:r>
              <a:rPr lang="en-US" sz="900" b="0" dirty="0" smtClean="0">
                <a:latin typeface="Helvetica" charset="0"/>
              </a:rPr>
              <a:t>2014.  </a:t>
            </a:r>
            <a:r>
              <a:rPr lang="en-US" sz="900" b="0" dirty="0">
                <a:latin typeface="Helvetica" charset="0"/>
              </a:rPr>
              <a:t>High Performance Concepts, Inc.</a:t>
            </a:r>
            <a:endParaRPr lang="en-US" sz="800" b="0" dirty="0">
              <a:latin typeface="Helvetica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63500"/>
            <a:ext cx="8042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1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4800" y="711200"/>
            <a:ext cx="8534400" cy="762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·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bsavoie@hpcin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923854"/>
            <a:ext cx="8102600" cy="1130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>
                <a:latin typeface="Arial" charset="0"/>
              </a:rPr>
              <a:t>12 Criteria for </a:t>
            </a:r>
            <a:br>
              <a:rPr lang="en-US" altLang="en-US" sz="2800" dirty="0" smtClean="0">
                <a:latin typeface="Arial" charset="0"/>
              </a:rPr>
            </a:br>
            <a:r>
              <a:rPr lang="en-US" altLang="en-US" sz="2800" dirty="0" smtClean="0">
                <a:latin typeface="Arial" charset="0"/>
              </a:rPr>
              <a:t>Software </a:t>
            </a:r>
            <a:r>
              <a:rPr lang="en-US" altLang="en-US" sz="2800" dirty="0" smtClean="0">
                <a:latin typeface="Arial" charset="0"/>
              </a:rPr>
              <a:t>Vendor Selection</a:t>
            </a:r>
            <a:br>
              <a:rPr lang="en-US" altLang="en-US" sz="2800" dirty="0" smtClean="0">
                <a:latin typeface="Arial" charset="0"/>
              </a:rPr>
            </a:br>
            <a:endParaRPr lang="en-US" altLang="en-US" sz="2800" dirty="0"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514600"/>
            <a:ext cx="85344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US" altLang="en-US" sz="2400" dirty="0" smtClean="0">
                <a:latin typeface="Arial" charset="0"/>
              </a:rPr>
              <a:t>July 14, 2014</a:t>
            </a:r>
            <a:endParaRPr lang="en-US" altLang="en-US" sz="2400" dirty="0">
              <a:latin typeface="Arial" charset="0"/>
            </a:endParaRPr>
          </a:p>
          <a:p>
            <a:pPr algn="ctr">
              <a:buFontTx/>
              <a:buNone/>
            </a:pPr>
            <a:endParaRPr lang="en-US" altLang="en-US" sz="24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altLang="en-US" sz="1400" dirty="0">
                <a:latin typeface="Arial" charset="0"/>
              </a:rPr>
              <a:t>prepared by:</a:t>
            </a:r>
            <a:endParaRPr lang="en-US" altLang="en-US" sz="18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altLang="en-US" sz="1800" dirty="0">
                <a:latin typeface="Arial" charset="0"/>
              </a:rPr>
              <a:t>Brian Savoie</a:t>
            </a:r>
          </a:p>
          <a:p>
            <a:pPr algn="ctr">
              <a:buFontTx/>
              <a:buNone/>
            </a:pPr>
            <a:r>
              <a:rPr lang="en-US" altLang="en-US" sz="1800" dirty="0">
                <a:latin typeface="Arial" charset="0"/>
              </a:rPr>
              <a:t>Vice President</a:t>
            </a:r>
          </a:p>
          <a:p>
            <a:pPr algn="ctr">
              <a:buFontTx/>
              <a:buNone/>
            </a:pPr>
            <a:endParaRPr lang="en-US" altLang="en-US" sz="2400" i="1" dirty="0">
              <a:latin typeface="Arial" charset="0"/>
            </a:endParaRPr>
          </a:p>
          <a:p>
            <a:pPr algn="ctr">
              <a:buFontTx/>
              <a:buNone/>
            </a:pPr>
            <a:endParaRPr lang="en-US" altLang="en-US" sz="2400" dirty="0">
              <a:latin typeface="Arial" charset="0"/>
            </a:endParaRPr>
          </a:p>
          <a:p>
            <a:pPr algn="ctr">
              <a:buFontTx/>
              <a:buNone/>
            </a:pPr>
            <a:endParaRPr lang="en-US" altLang="en-US" sz="2000" dirty="0">
              <a:latin typeface="Arial" charset="0"/>
            </a:endParaRPr>
          </a:p>
          <a:p>
            <a:pPr algn="ctr">
              <a:buFontTx/>
              <a:buNone/>
            </a:pPr>
            <a:endParaRPr lang="en-US" altLang="en-US" sz="1400" b="1" i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altLang="en-US" sz="1800" dirty="0">
                <a:latin typeface="Arial" charset="0"/>
              </a:rPr>
              <a:t> </a:t>
            </a:r>
            <a:endParaRPr lang="en-US" altLang="en-US" sz="2400" i="1" dirty="0">
              <a:latin typeface="Arial" charset="0"/>
            </a:endParaRPr>
          </a:p>
          <a:p>
            <a:pPr algn="ctr">
              <a:buFontTx/>
              <a:buNone/>
            </a:pPr>
            <a:endParaRPr lang="en-US" altLang="en-US" sz="2400" i="1" dirty="0">
              <a:latin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747963" y="5236474"/>
            <a:ext cx="39354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600" b="1" i="1">
                <a:solidFill>
                  <a:srgbClr val="000000"/>
                </a:solidFill>
                <a:latin typeface="Arial" charset="0"/>
              </a:rPr>
              <a:t>HIGH PERFORMANCE CONCEPTS, </a:t>
            </a:r>
            <a:r>
              <a:rPr lang="en-US" altLang="en-US" sz="1200" b="1" i="1">
                <a:solidFill>
                  <a:srgbClr val="000000"/>
                </a:solidFill>
                <a:latin typeface="Arial" charset="0"/>
              </a:rPr>
              <a:t>INC.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854700" y="5397500"/>
            <a:ext cx="2444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 i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836732" y="5513388"/>
            <a:ext cx="543085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400" b="1" dirty="0">
                <a:solidFill>
                  <a:srgbClr val="000000"/>
                </a:solidFill>
                <a:latin typeface="I Optima Oblique" charset="0"/>
              </a:rPr>
              <a:t>151 Village Parkway • Building 6 •  Marietta, GA 30067 </a:t>
            </a:r>
          </a:p>
          <a:p>
            <a:pPr algn="ctr"/>
            <a:r>
              <a:rPr lang="en-US" altLang="en-US" sz="1400" b="1" dirty="0">
                <a:solidFill>
                  <a:srgbClr val="000000"/>
                </a:solidFill>
                <a:latin typeface="I Optima Oblique" charset="0"/>
              </a:rPr>
              <a:t> Phone: 770-859-0161  •  Fax: 770-859-</a:t>
            </a:r>
            <a:r>
              <a:rPr lang="en-US" altLang="en-US" sz="1400" b="1" dirty="0" smtClean="0">
                <a:solidFill>
                  <a:srgbClr val="000000"/>
                </a:solidFill>
                <a:latin typeface="I Optima Oblique" charset="0"/>
              </a:rPr>
              <a:t>0166 </a:t>
            </a:r>
            <a:r>
              <a:rPr lang="en-US" altLang="en-US" sz="1400" b="1" dirty="0">
                <a:solidFill>
                  <a:srgbClr val="000000"/>
                </a:solidFill>
                <a:latin typeface="I Optima Oblique" charset="0"/>
              </a:rPr>
              <a:t>• </a:t>
            </a:r>
            <a:r>
              <a:rPr lang="en-US" altLang="en-US" sz="1400" b="1" dirty="0" err="1">
                <a:solidFill>
                  <a:srgbClr val="000000"/>
                </a:solidFill>
                <a:latin typeface="I Optima Oblique" charset="0"/>
              </a:rPr>
              <a:t>www.hpcinc.com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3195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3" y="231775"/>
            <a:ext cx="7162800" cy="419100"/>
          </a:xfrm>
          <a:noFill/>
          <a:ln/>
        </p:spPr>
        <p:txBody>
          <a:bodyPr anchor="ctr"/>
          <a:lstStyle/>
          <a:p>
            <a:r>
              <a:rPr lang="en-US" sz="1800"/>
              <a:t>Implementation and Training </a:t>
            </a:r>
            <a:br>
              <a:rPr lang="en-US" sz="1800"/>
            </a:br>
            <a:r>
              <a:rPr lang="en-US" sz="1800"/>
              <a:t>Resources, Plans and Methods</a:t>
            </a:r>
            <a:endParaRPr lang="en-US" sz="1600" b="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095375"/>
            <a:ext cx="7162800" cy="36576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1800"/>
              <a:t>Vendor able to meet your schedule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1800"/>
              <a:t>Resources for implementation and training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Vendor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Internal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1800"/>
              <a:t>Project methodology and planning tools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1800"/>
              <a:t>Vendor personnel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Knowledge of the software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Knowledge of your business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Capabilities and special skills which you need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Capacity to get the job done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Availability to meet your schedule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Professionalism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1827213" y="5691188"/>
            <a:ext cx="5438775" cy="650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Arial" charset="0"/>
              </a:rPr>
              <a:t>Both internal and external resources are critical </a:t>
            </a:r>
          </a:p>
          <a:p>
            <a:r>
              <a:rPr lang="en-US">
                <a:latin typeface="Arial" charset="0"/>
              </a:rPr>
              <a:t>to the success of your implementation.</a:t>
            </a:r>
          </a:p>
        </p:txBody>
      </p:sp>
      <p:graphicFrame>
        <p:nvGraphicFramePr>
          <p:cNvPr id="259077" name="Object 5"/>
          <p:cNvGraphicFramePr>
            <a:graphicFrameLocks noChangeAspect="1"/>
          </p:cNvGraphicFramePr>
          <p:nvPr/>
        </p:nvGraphicFramePr>
        <p:xfrm>
          <a:off x="6278563" y="1909763"/>
          <a:ext cx="2487612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4" name="Microsoft ClipArt Gallery" r:id="rId3" imgW="4025900" imgH="2870200" progId="MS_ClipArt_Gallery">
                  <p:embed/>
                </p:oleObj>
              </mc:Choice>
              <mc:Fallback>
                <p:oleObj name="Microsoft ClipArt Gallery" r:id="rId3" imgW="4025900" imgH="28702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3" y="1909763"/>
                        <a:ext cx="2487612" cy="177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203200"/>
            <a:ext cx="7162800" cy="669925"/>
          </a:xfrm>
          <a:noFill/>
          <a:ln/>
        </p:spPr>
        <p:txBody>
          <a:bodyPr anchor="ctr"/>
          <a:lstStyle/>
          <a:p>
            <a:r>
              <a:rPr lang="en-US"/>
              <a:t>Vendor Quality Assurance</a:t>
            </a:r>
            <a:endParaRPr lang="en-US" sz="1600" b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238250"/>
            <a:ext cx="7162800" cy="3657600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1800"/>
              <a:t>System to run your business has to work</a:t>
            </a:r>
          </a:p>
          <a:p>
            <a:pPr>
              <a:buFontTx/>
              <a:buChar char="•"/>
            </a:pPr>
            <a:r>
              <a:rPr lang="en-US" sz="1800"/>
              <a:t>Learn about how the vendor manages:</a:t>
            </a:r>
            <a:endParaRPr lang="en-US"/>
          </a:p>
          <a:p>
            <a:pPr lvl="1">
              <a:buFontTx/>
              <a:buChar char="–"/>
            </a:pPr>
            <a:r>
              <a:rPr lang="en-US" sz="2000"/>
              <a:t>Software package development</a:t>
            </a:r>
          </a:p>
          <a:p>
            <a:pPr lvl="1">
              <a:buFontTx/>
              <a:buChar char="–"/>
            </a:pPr>
            <a:r>
              <a:rPr lang="en-US" sz="2000"/>
              <a:t>Interface and enhancement development</a:t>
            </a:r>
          </a:p>
          <a:p>
            <a:pPr lvl="1">
              <a:buFontTx/>
              <a:buChar char="–"/>
            </a:pPr>
            <a:r>
              <a:rPr lang="en-US" sz="2000"/>
              <a:t>Software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fixes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and upgrades </a:t>
            </a:r>
          </a:p>
          <a:p>
            <a:pPr lvl="1">
              <a:buFontTx/>
              <a:buChar char="–"/>
            </a:pPr>
            <a:r>
              <a:rPr lang="en-US" sz="2000"/>
              <a:t>Hiring of implementation consultants</a:t>
            </a:r>
          </a:p>
          <a:p>
            <a:pPr lvl="1">
              <a:buFontTx/>
              <a:buChar char="–"/>
            </a:pPr>
            <a:r>
              <a:rPr lang="en-US" sz="2000"/>
              <a:t>Implementation projects</a:t>
            </a:r>
            <a:endParaRPr lang="en-US"/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2451100" y="5697538"/>
            <a:ext cx="4398963" cy="650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>
                <a:latin typeface="Arial" charset="0"/>
              </a:rPr>
              <a:t>Is this vendor a quality vendor? </a:t>
            </a:r>
          </a:p>
          <a:p>
            <a:r>
              <a:rPr lang="en-US">
                <a:latin typeface="Arial" charset="0"/>
              </a:rPr>
              <a:t>Will the system perform?</a:t>
            </a:r>
          </a:p>
        </p:txBody>
      </p:sp>
      <p:graphicFrame>
        <p:nvGraphicFramePr>
          <p:cNvPr id="260101" name="Object 5"/>
          <p:cNvGraphicFramePr>
            <a:graphicFrameLocks noChangeAspect="1"/>
          </p:cNvGraphicFramePr>
          <p:nvPr/>
        </p:nvGraphicFramePr>
        <p:xfrm>
          <a:off x="6902450" y="1268413"/>
          <a:ext cx="19319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4" name="Microsoft ClipArt Gallery" r:id="rId3" imgW="5334000" imgH="3098800" progId="MS_ClipArt_Gallery">
                  <p:embed/>
                </p:oleObj>
              </mc:Choice>
              <mc:Fallback>
                <p:oleObj name="Microsoft ClipArt Gallery" r:id="rId3" imgW="5334000" imgH="30988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1268413"/>
                        <a:ext cx="19319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2" name="Object 6"/>
          <p:cNvGraphicFramePr>
            <a:graphicFrameLocks noChangeAspect="1"/>
          </p:cNvGraphicFramePr>
          <p:nvPr/>
        </p:nvGraphicFramePr>
        <p:xfrm>
          <a:off x="7475538" y="3781425"/>
          <a:ext cx="785812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5" name="Microsoft ClipArt Gallery" r:id="rId5" imgW="2451100" imgH="4432300" progId="MS_ClipArt_Gallery">
                  <p:embed/>
                </p:oleObj>
              </mc:Choice>
              <mc:Fallback>
                <p:oleObj name="Microsoft ClipArt Gallery" r:id="rId5" imgW="2451100" imgH="44323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3781425"/>
                        <a:ext cx="785812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7510463" y="3011488"/>
            <a:ext cx="7175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800">
                <a:latin typeface="Arial" charset="0"/>
              </a:rPr>
              <a:t>OR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222250"/>
            <a:ext cx="7162800" cy="650875"/>
          </a:xfrm>
          <a:noFill/>
          <a:ln/>
        </p:spPr>
        <p:txBody>
          <a:bodyPr anchor="ctr"/>
          <a:lstStyle/>
          <a:p>
            <a:r>
              <a:rPr lang="en-US"/>
              <a:t>On-Going Support</a:t>
            </a:r>
            <a:endParaRPr lang="en-US" sz="1600" b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1228725"/>
            <a:ext cx="7162800" cy="36576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/>
              <a:t>Maintenance and Upgrades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Packaged software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Interfaces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Modifications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endParaRPr lang="en-US" sz="1800"/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/>
              <a:t>Help Desk support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Technical and user support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24 * 7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Geographic coverage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Unlimited use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Included in software maintenance fee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1985963" y="5678488"/>
            <a:ext cx="5324475" cy="650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Arial" charset="0"/>
              </a:rPr>
              <a:t>Vendor support will be critical to keeping </a:t>
            </a:r>
          </a:p>
          <a:p>
            <a:r>
              <a:rPr lang="en-US">
                <a:latin typeface="Arial" charset="0"/>
              </a:rPr>
              <a:t>users happy and the system running smoothly.</a:t>
            </a:r>
          </a:p>
        </p:txBody>
      </p:sp>
      <p:graphicFrame>
        <p:nvGraphicFramePr>
          <p:cNvPr id="261126" name="Object 6"/>
          <p:cNvGraphicFramePr>
            <a:graphicFrameLocks noChangeAspect="1"/>
          </p:cNvGraphicFramePr>
          <p:nvPr/>
        </p:nvGraphicFramePr>
        <p:xfrm>
          <a:off x="5673725" y="1143000"/>
          <a:ext cx="1071563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351" name="Microsoft ClipArt Gallery" r:id="rId3" imgW="2806700" imgH="4127500" progId="MS_ClipArt_Gallery">
                  <p:embed/>
                </p:oleObj>
              </mc:Choice>
              <mc:Fallback>
                <p:oleObj name="Microsoft ClipArt Gallery" r:id="rId3" imgW="2806700" imgH="41275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5" y="1143000"/>
                        <a:ext cx="1071563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1344" name="Group 224"/>
          <p:cNvGrpSpPr>
            <a:grpSpLocks/>
          </p:cNvGrpSpPr>
          <p:nvPr/>
        </p:nvGrpSpPr>
        <p:grpSpPr bwMode="auto">
          <a:xfrm>
            <a:off x="6140450" y="3294063"/>
            <a:ext cx="2446338" cy="2081212"/>
            <a:chOff x="3941" y="2342"/>
            <a:chExt cx="1541" cy="1311"/>
          </a:xfrm>
        </p:grpSpPr>
        <p:grpSp>
          <p:nvGrpSpPr>
            <p:cNvPr id="261142" name="Group 22"/>
            <p:cNvGrpSpPr>
              <a:grpSpLocks/>
            </p:cNvGrpSpPr>
            <p:nvPr/>
          </p:nvGrpSpPr>
          <p:grpSpPr bwMode="auto">
            <a:xfrm>
              <a:off x="4210" y="2381"/>
              <a:ext cx="259" cy="1133"/>
              <a:chOff x="3958" y="2405"/>
              <a:chExt cx="259" cy="1133"/>
            </a:xfrm>
          </p:grpSpPr>
          <p:grpSp>
            <p:nvGrpSpPr>
              <p:cNvPr id="261133" name="Group 13"/>
              <p:cNvGrpSpPr>
                <a:grpSpLocks/>
              </p:cNvGrpSpPr>
              <p:nvPr/>
            </p:nvGrpSpPr>
            <p:grpSpPr bwMode="auto">
              <a:xfrm>
                <a:off x="4021" y="2405"/>
                <a:ext cx="142" cy="182"/>
                <a:chOff x="4021" y="2405"/>
                <a:chExt cx="142" cy="182"/>
              </a:xfrm>
            </p:grpSpPr>
            <p:sp>
              <p:nvSpPr>
                <p:cNvPr id="261128" name="Freeform 8"/>
                <p:cNvSpPr>
                  <a:spLocks/>
                </p:cNvSpPr>
                <p:nvPr/>
              </p:nvSpPr>
              <p:spPr bwMode="auto">
                <a:xfrm>
                  <a:off x="4039" y="2413"/>
                  <a:ext cx="109" cy="174"/>
                </a:xfrm>
                <a:custGeom>
                  <a:avLst/>
                  <a:gdLst>
                    <a:gd name="T0" fmla="*/ 26 w 109"/>
                    <a:gd name="T1" fmla="*/ 163 h 174"/>
                    <a:gd name="T2" fmla="*/ 26 w 109"/>
                    <a:gd name="T3" fmla="*/ 136 h 174"/>
                    <a:gd name="T4" fmla="*/ 18 w 109"/>
                    <a:gd name="T5" fmla="*/ 122 h 174"/>
                    <a:gd name="T6" fmla="*/ 13 w 109"/>
                    <a:gd name="T7" fmla="*/ 111 h 174"/>
                    <a:gd name="T8" fmla="*/ 6 w 109"/>
                    <a:gd name="T9" fmla="*/ 97 h 174"/>
                    <a:gd name="T10" fmla="*/ 3 w 109"/>
                    <a:gd name="T11" fmla="*/ 85 h 174"/>
                    <a:gd name="T12" fmla="*/ 1 w 109"/>
                    <a:gd name="T13" fmla="*/ 76 h 174"/>
                    <a:gd name="T14" fmla="*/ 0 w 109"/>
                    <a:gd name="T15" fmla="*/ 53 h 174"/>
                    <a:gd name="T16" fmla="*/ 3 w 109"/>
                    <a:gd name="T17" fmla="*/ 37 h 174"/>
                    <a:gd name="T18" fmla="*/ 10 w 109"/>
                    <a:gd name="T19" fmla="*/ 23 h 174"/>
                    <a:gd name="T20" fmla="*/ 17 w 109"/>
                    <a:gd name="T21" fmla="*/ 13 h 174"/>
                    <a:gd name="T22" fmla="*/ 23 w 109"/>
                    <a:gd name="T23" fmla="*/ 8 h 174"/>
                    <a:gd name="T24" fmla="*/ 34 w 109"/>
                    <a:gd name="T25" fmla="*/ 3 h 174"/>
                    <a:gd name="T26" fmla="*/ 50 w 109"/>
                    <a:gd name="T27" fmla="*/ 0 h 174"/>
                    <a:gd name="T28" fmla="*/ 67 w 109"/>
                    <a:gd name="T29" fmla="*/ 1 h 174"/>
                    <a:gd name="T30" fmla="*/ 80 w 109"/>
                    <a:gd name="T31" fmla="*/ 4 h 174"/>
                    <a:gd name="T32" fmla="*/ 95 w 109"/>
                    <a:gd name="T33" fmla="*/ 14 h 174"/>
                    <a:gd name="T34" fmla="*/ 101 w 109"/>
                    <a:gd name="T35" fmla="*/ 23 h 174"/>
                    <a:gd name="T36" fmla="*/ 107 w 109"/>
                    <a:gd name="T37" fmla="*/ 31 h 174"/>
                    <a:gd name="T38" fmla="*/ 109 w 109"/>
                    <a:gd name="T39" fmla="*/ 44 h 174"/>
                    <a:gd name="T40" fmla="*/ 108 w 109"/>
                    <a:gd name="T41" fmla="*/ 64 h 174"/>
                    <a:gd name="T42" fmla="*/ 104 w 109"/>
                    <a:gd name="T43" fmla="*/ 83 h 174"/>
                    <a:gd name="T44" fmla="*/ 96 w 109"/>
                    <a:gd name="T45" fmla="*/ 101 h 174"/>
                    <a:gd name="T46" fmla="*/ 90 w 109"/>
                    <a:gd name="T47" fmla="*/ 113 h 174"/>
                    <a:gd name="T48" fmla="*/ 85 w 109"/>
                    <a:gd name="T49" fmla="*/ 124 h 174"/>
                    <a:gd name="T50" fmla="*/ 79 w 109"/>
                    <a:gd name="T51" fmla="*/ 136 h 174"/>
                    <a:gd name="T52" fmla="*/ 77 w 109"/>
                    <a:gd name="T53" fmla="*/ 156 h 174"/>
                    <a:gd name="T54" fmla="*/ 76 w 109"/>
                    <a:gd name="T55" fmla="*/ 167 h 174"/>
                    <a:gd name="T56" fmla="*/ 66 w 109"/>
                    <a:gd name="T57" fmla="*/ 172 h 174"/>
                    <a:gd name="T58" fmla="*/ 54 w 109"/>
                    <a:gd name="T59" fmla="*/ 174 h 174"/>
                    <a:gd name="T60" fmla="*/ 39 w 109"/>
                    <a:gd name="T61" fmla="*/ 172 h 174"/>
                    <a:gd name="T62" fmla="*/ 31 w 109"/>
                    <a:gd name="T63" fmla="*/ 168 h 174"/>
                    <a:gd name="T64" fmla="*/ 26 w 109"/>
                    <a:gd name="T65" fmla="*/ 16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9" h="174">
                      <a:moveTo>
                        <a:pt x="26" y="163"/>
                      </a:moveTo>
                      <a:lnTo>
                        <a:pt x="26" y="136"/>
                      </a:lnTo>
                      <a:lnTo>
                        <a:pt x="18" y="122"/>
                      </a:lnTo>
                      <a:lnTo>
                        <a:pt x="13" y="111"/>
                      </a:lnTo>
                      <a:lnTo>
                        <a:pt x="6" y="97"/>
                      </a:lnTo>
                      <a:lnTo>
                        <a:pt x="3" y="85"/>
                      </a:lnTo>
                      <a:lnTo>
                        <a:pt x="1" y="76"/>
                      </a:lnTo>
                      <a:lnTo>
                        <a:pt x="0" y="53"/>
                      </a:lnTo>
                      <a:lnTo>
                        <a:pt x="3" y="37"/>
                      </a:lnTo>
                      <a:lnTo>
                        <a:pt x="10" y="23"/>
                      </a:lnTo>
                      <a:lnTo>
                        <a:pt x="17" y="13"/>
                      </a:lnTo>
                      <a:lnTo>
                        <a:pt x="23" y="8"/>
                      </a:lnTo>
                      <a:lnTo>
                        <a:pt x="34" y="3"/>
                      </a:lnTo>
                      <a:lnTo>
                        <a:pt x="50" y="0"/>
                      </a:lnTo>
                      <a:lnTo>
                        <a:pt x="67" y="1"/>
                      </a:lnTo>
                      <a:lnTo>
                        <a:pt x="80" y="4"/>
                      </a:lnTo>
                      <a:lnTo>
                        <a:pt x="95" y="14"/>
                      </a:lnTo>
                      <a:lnTo>
                        <a:pt x="101" y="23"/>
                      </a:lnTo>
                      <a:lnTo>
                        <a:pt x="107" y="31"/>
                      </a:lnTo>
                      <a:lnTo>
                        <a:pt x="109" y="44"/>
                      </a:lnTo>
                      <a:lnTo>
                        <a:pt x="108" y="64"/>
                      </a:lnTo>
                      <a:lnTo>
                        <a:pt x="104" y="83"/>
                      </a:lnTo>
                      <a:lnTo>
                        <a:pt x="96" y="101"/>
                      </a:lnTo>
                      <a:lnTo>
                        <a:pt x="90" y="113"/>
                      </a:lnTo>
                      <a:lnTo>
                        <a:pt x="85" y="124"/>
                      </a:lnTo>
                      <a:lnTo>
                        <a:pt x="79" y="136"/>
                      </a:lnTo>
                      <a:lnTo>
                        <a:pt x="77" y="156"/>
                      </a:lnTo>
                      <a:lnTo>
                        <a:pt x="76" y="167"/>
                      </a:lnTo>
                      <a:lnTo>
                        <a:pt x="66" y="172"/>
                      </a:lnTo>
                      <a:lnTo>
                        <a:pt x="54" y="174"/>
                      </a:lnTo>
                      <a:lnTo>
                        <a:pt x="39" y="172"/>
                      </a:lnTo>
                      <a:lnTo>
                        <a:pt x="31" y="168"/>
                      </a:lnTo>
                      <a:lnTo>
                        <a:pt x="26" y="163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129" name="Freeform 9"/>
                <p:cNvSpPr>
                  <a:spLocks/>
                </p:cNvSpPr>
                <p:nvPr/>
              </p:nvSpPr>
              <p:spPr bwMode="auto">
                <a:xfrm>
                  <a:off x="4021" y="2405"/>
                  <a:ext cx="142" cy="119"/>
                </a:xfrm>
                <a:custGeom>
                  <a:avLst/>
                  <a:gdLst>
                    <a:gd name="T0" fmla="*/ 11 w 142"/>
                    <a:gd name="T1" fmla="*/ 102 h 119"/>
                    <a:gd name="T2" fmla="*/ 2 w 142"/>
                    <a:gd name="T3" fmla="*/ 91 h 119"/>
                    <a:gd name="T4" fmla="*/ 0 w 142"/>
                    <a:gd name="T5" fmla="*/ 78 h 119"/>
                    <a:gd name="T6" fmla="*/ 1 w 142"/>
                    <a:gd name="T7" fmla="*/ 61 h 119"/>
                    <a:gd name="T8" fmla="*/ 1 w 142"/>
                    <a:gd name="T9" fmla="*/ 49 h 119"/>
                    <a:gd name="T10" fmla="*/ 8 w 142"/>
                    <a:gd name="T11" fmla="*/ 33 h 119"/>
                    <a:gd name="T12" fmla="*/ 16 w 142"/>
                    <a:gd name="T13" fmla="*/ 24 h 119"/>
                    <a:gd name="T14" fmla="*/ 24 w 142"/>
                    <a:gd name="T15" fmla="*/ 15 h 119"/>
                    <a:gd name="T16" fmla="*/ 38 w 142"/>
                    <a:gd name="T17" fmla="*/ 5 h 119"/>
                    <a:gd name="T18" fmla="*/ 48 w 142"/>
                    <a:gd name="T19" fmla="*/ 1 h 119"/>
                    <a:gd name="T20" fmla="*/ 70 w 142"/>
                    <a:gd name="T21" fmla="*/ 0 h 119"/>
                    <a:gd name="T22" fmla="*/ 89 w 142"/>
                    <a:gd name="T23" fmla="*/ 1 h 119"/>
                    <a:gd name="T24" fmla="*/ 102 w 142"/>
                    <a:gd name="T25" fmla="*/ 5 h 119"/>
                    <a:gd name="T26" fmla="*/ 114 w 142"/>
                    <a:gd name="T27" fmla="*/ 9 h 119"/>
                    <a:gd name="T28" fmla="*/ 124 w 142"/>
                    <a:gd name="T29" fmla="*/ 20 h 119"/>
                    <a:gd name="T30" fmla="*/ 131 w 142"/>
                    <a:gd name="T31" fmla="*/ 29 h 119"/>
                    <a:gd name="T32" fmla="*/ 138 w 142"/>
                    <a:gd name="T33" fmla="*/ 39 h 119"/>
                    <a:gd name="T34" fmla="*/ 142 w 142"/>
                    <a:gd name="T35" fmla="*/ 52 h 119"/>
                    <a:gd name="T36" fmla="*/ 142 w 142"/>
                    <a:gd name="T37" fmla="*/ 73 h 119"/>
                    <a:gd name="T38" fmla="*/ 142 w 142"/>
                    <a:gd name="T39" fmla="*/ 88 h 119"/>
                    <a:gd name="T40" fmla="*/ 136 w 142"/>
                    <a:gd name="T41" fmla="*/ 94 h 119"/>
                    <a:gd name="T42" fmla="*/ 129 w 142"/>
                    <a:gd name="T43" fmla="*/ 104 h 119"/>
                    <a:gd name="T44" fmla="*/ 124 w 142"/>
                    <a:gd name="T45" fmla="*/ 111 h 119"/>
                    <a:gd name="T46" fmla="*/ 110 w 142"/>
                    <a:gd name="T47" fmla="*/ 116 h 119"/>
                    <a:gd name="T48" fmla="*/ 97 w 142"/>
                    <a:gd name="T49" fmla="*/ 119 h 119"/>
                    <a:gd name="T50" fmla="*/ 108 w 142"/>
                    <a:gd name="T51" fmla="*/ 104 h 119"/>
                    <a:gd name="T52" fmla="*/ 118 w 142"/>
                    <a:gd name="T53" fmla="*/ 79 h 119"/>
                    <a:gd name="T54" fmla="*/ 119 w 142"/>
                    <a:gd name="T55" fmla="*/ 69 h 119"/>
                    <a:gd name="T56" fmla="*/ 118 w 142"/>
                    <a:gd name="T57" fmla="*/ 61 h 119"/>
                    <a:gd name="T58" fmla="*/ 114 w 142"/>
                    <a:gd name="T59" fmla="*/ 49 h 119"/>
                    <a:gd name="T60" fmla="*/ 91 w 142"/>
                    <a:gd name="T61" fmla="*/ 56 h 119"/>
                    <a:gd name="T62" fmla="*/ 65 w 142"/>
                    <a:gd name="T63" fmla="*/ 56 h 119"/>
                    <a:gd name="T64" fmla="*/ 46 w 142"/>
                    <a:gd name="T65" fmla="*/ 54 h 119"/>
                    <a:gd name="T66" fmla="*/ 32 w 142"/>
                    <a:gd name="T67" fmla="*/ 51 h 119"/>
                    <a:gd name="T68" fmla="*/ 27 w 142"/>
                    <a:gd name="T69" fmla="*/ 56 h 119"/>
                    <a:gd name="T70" fmla="*/ 23 w 142"/>
                    <a:gd name="T71" fmla="*/ 69 h 119"/>
                    <a:gd name="T72" fmla="*/ 23 w 142"/>
                    <a:gd name="T73" fmla="*/ 80 h 119"/>
                    <a:gd name="T74" fmla="*/ 34 w 142"/>
                    <a:gd name="T75" fmla="*/ 105 h 119"/>
                    <a:gd name="T76" fmla="*/ 40 w 142"/>
                    <a:gd name="T77" fmla="*/ 119 h 119"/>
                    <a:gd name="T78" fmla="*/ 23 w 142"/>
                    <a:gd name="T79" fmla="*/ 111 h 119"/>
                    <a:gd name="T80" fmla="*/ 11 w 142"/>
                    <a:gd name="T81" fmla="*/ 102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42" h="119">
                      <a:moveTo>
                        <a:pt x="11" y="102"/>
                      </a:moveTo>
                      <a:lnTo>
                        <a:pt x="2" y="91"/>
                      </a:lnTo>
                      <a:lnTo>
                        <a:pt x="0" y="78"/>
                      </a:lnTo>
                      <a:lnTo>
                        <a:pt x="1" y="61"/>
                      </a:lnTo>
                      <a:lnTo>
                        <a:pt x="1" y="49"/>
                      </a:lnTo>
                      <a:lnTo>
                        <a:pt x="8" y="33"/>
                      </a:lnTo>
                      <a:lnTo>
                        <a:pt x="16" y="24"/>
                      </a:lnTo>
                      <a:lnTo>
                        <a:pt x="24" y="15"/>
                      </a:lnTo>
                      <a:lnTo>
                        <a:pt x="38" y="5"/>
                      </a:lnTo>
                      <a:lnTo>
                        <a:pt x="48" y="1"/>
                      </a:lnTo>
                      <a:lnTo>
                        <a:pt x="70" y="0"/>
                      </a:lnTo>
                      <a:lnTo>
                        <a:pt x="89" y="1"/>
                      </a:lnTo>
                      <a:lnTo>
                        <a:pt x="102" y="5"/>
                      </a:lnTo>
                      <a:lnTo>
                        <a:pt x="114" y="9"/>
                      </a:lnTo>
                      <a:lnTo>
                        <a:pt x="124" y="20"/>
                      </a:lnTo>
                      <a:lnTo>
                        <a:pt x="131" y="29"/>
                      </a:lnTo>
                      <a:lnTo>
                        <a:pt x="138" y="39"/>
                      </a:lnTo>
                      <a:lnTo>
                        <a:pt x="142" y="52"/>
                      </a:lnTo>
                      <a:lnTo>
                        <a:pt x="142" y="73"/>
                      </a:lnTo>
                      <a:lnTo>
                        <a:pt x="142" y="88"/>
                      </a:lnTo>
                      <a:lnTo>
                        <a:pt x="136" y="94"/>
                      </a:lnTo>
                      <a:lnTo>
                        <a:pt x="129" y="104"/>
                      </a:lnTo>
                      <a:lnTo>
                        <a:pt x="124" y="111"/>
                      </a:lnTo>
                      <a:lnTo>
                        <a:pt x="110" y="116"/>
                      </a:lnTo>
                      <a:lnTo>
                        <a:pt x="97" y="119"/>
                      </a:lnTo>
                      <a:lnTo>
                        <a:pt x="108" y="104"/>
                      </a:lnTo>
                      <a:lnTo>
                        <a:pt x="118" y="79"/>
                      </a:lnTo>
                      <a:lnTo>
                        <a:pt x="119" y="69"/>
                      </a:lnTo>
                      <a:lnTo>
                        <a:pt x="118" y="61"/>
                      </a:lnTo>
                      <a:lnTo>
                        <a:pt x="114" y="49"/>
                      </a:lnTo>
                      <a:lnTo>
                        <a:pt x="91" y="56"/>
                      </a:lnTo>
                      <a:lnTo>
                        <a:pt x="65" y="56"/>
                      </a:lnTo>
                      <a:lnTo>
                        <a:pt x="46" y="54"/>
                      </a:lnTo>
                      <a:lnTo>
                        <a:pt x="32" y="51"/>
                      </a:lnTo>
                      <a:lnTo>
                        <a:pt x="27" y="56"/>
                      </a:lnTo>
                      <a:lnTo>
                        <a:pt x="23" y="69"/>
                      </a:lnTo>
                      <a:lnTo>
                        <a:pt x="23" y="80"/>
                      </a:lnTo>
                      <a:lnTo>
                        <a:pt x="34" y="105"/>
                      </a:lnTo>
                      <a:lnTo>
                        <a:pt x="40" y="119"/>
                      </a:lnTo>
                      <a:lnTo>
                        <a:pt x="23" y="111"/>
                      </a:lnTo>
                      <a:lnTo>
                        <a:pt x="11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1132" name="Group 12"/>
                <p:cNvGrpSpPr>
                  <a:grpSpLocks/>
                </p:cNvGrpSpPr>
                <p:nvPr/>
              </p:nvGrpSpPr>
              <p:grpSpPr bwMode="auto">
                <a:xfrm>
                  <a:off x="4037" y="2495"/>
                  <a:ext cx="111" cy="17"/>
                  <a:chOff x="4037" y="2495"/>
                  <a:chExt cx="111" cy="17"/>
                </a:xfrm>
              </p:grpSpPr>
              <p:sp>
                <p:nvSpPr>
                  <p:cNvPr id="26113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4037" y="2495"/>
                    <a:ext cx="13" cy="15"/>
                  </a:xfrm>
                  <a:prstGeom prst="ellipse">
                    <a:avLst/>
                  </a:prstGeom>
                  <a:solidFill>
                    <a:srgbClr val="005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13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4135" y="2498"/>
                    <a:ext cx="13" cy="14"/>
                  </a:xfrm>
                  <a:prstGeom prst="ellipse">
                    <a:avLst/>
                  </a:prstGeom>
                  <a:solidFill>
                    <a:srgbClr val="005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61134" name="Freeform 14"/>
              <p:cNvSpPr>
                <a:spLocks/>
              </p:cNvSpPr>
              <p:nvPr/>
            </p:nvSpPr>
            <p:spPr bwMode="auto">
              <a:xfrm>
                <a:off x="4015" y="3172"/>
                <a:ext cx="135" cy="333"/>
              </a:xfrm>
              <a:custGeom>
                <a:avLst/>
                <a:gdLst>
                  <a:gd name="T0" fmla="*/ 30 w 135"/>
                  <a:gd name="T1" fmla="*/ 0 h 333"/>
                  <a:gd name="T2" fmla="*/ 27 w 135"/>
                  <a:gd name="T3" fmla="*/ 40 h 333"/>
                  <a:gd name="T4" fmla="*/ 24 w 135"/>
                  <a:gd name="T5" fmla="*/ 84 h 333"/>
                  <a:gd name="T6" fmla="*/ 24 w 135"/>
                  <a:gd name="T7" fmla="*/ 128 h 333"/>
                  <a:gd name="T8" fmla="*/ 27 w 135"/>
                  <a:gd name="T9" fmla="*/ 169 h 333"/>
                  <a:gd name="T10" fmla="*/ 28 w 135"/>
                  <a:gd name="T11" fmla="*/ 202 h 333"/>
                  <a:gd name="T12" fmla="*/ 28 w 135"/>
                  <a:gd name="T13" fmla="*/ 244 h 333"/>
                  <a:gd name="T14" fmla="*/ 25 w 135"/>
                  <a:gd name="T15" fmla="*/ 261 h 333"/>
                  <a:gd name="T16" fmla="*/ 6 w 135"/>
                  <a:gd name="T17" fmla="*/ 313 h 333"/>
                  <a:gd name="T18" fmla="*/ 0 w 135"/>
                  <a:gd name="T19" fmla="*/ 332 h 333"/>
                  <a:gd name="T20" fmla="*/ 29 w 135"/>
                  <a:gd name="T21" fmla="*/ 333 h 333"/>
                  <a:gd name="T22" fmla="*/ 42 w 135"/>
                  <a:gd name="T23" fmla="*/ 310 h 333"/>
                  <a:gd name="T24" fmla="*/ 51 w 135"/>
                  <a:gd name="T25" fmla="*/ 283 h 333"/>
                  <a:gd name="T26" fmla="*/ 56 w 135"/>
                  <a:gd name="T27" fmla="*/ 242 h 333"/>
                  <a:gd name="T28" fmla="*/ 73 w 135"/>
                  <a:gd name="T29" fmla="*/ 128 h 333"/>
                  <a:gd name="T30" fmla="*/ 79 w 135"/>
                  <a:gd name="T31" fmla="*/ 96 h 333"/>
                  <a:gd name="T32" fmla="*/ 74 w 135"/>
                  <a:gd name="T33" fmla="*/ 158 h 333"/>
                  <a:gd name="T34" fmla="*/ 80 w 135"/>
                  <a:gd name="T35" fmla="*/ 196 h 333"/>
                  <a:gd name="T36" fmla="*/ 81 w 135"/>
                  <a:gd name="T37" fmla="*/ 231 h 333"/>
                  <a:gd name="T38" fmla="*/ 78 w 135"/>
                  <a:gd name="T39" fmla="*/ 263 h 333"/>
                  <a:gd name="T40" fmla="*/ 80 w 135"/>
                  <a:gd name="T41" fmla="*/ 279 h 333"/>
                  <a:gd name="T42" fmla="*/ 99 w 135"/>
                  <a:gd name="T43" fmla="*/ 327 h 333"/>
                  <a:gd name="T44" fmla="*/ 116 w 135"/>
                  <a:gd name="T45" fmla="*/ 328 h 333"/>
                  <a:gd name="T46" fmla="*/ 125 w 135"/>
                  <a:gd name="T47" fmla="*/ 328 h 333"/>
                  <a:gd name="T48" fmla="*/ 135 w 135"/>
                  <a:gd name="T49" fmla="*/ 318 h 333"/>
                  <a:gd name="T50" fmla="*/ 109 w 135"/>
                  <a:gd name="T51" fmla="*/ 263 h 333"/>
                  <a:gd name="T52" fmla="*/ 122 w 135"/>
                  <a:gd name="T53" fmla="*/ 148 h 333"/>
                  <a:gd name="T54" fmla="*/ 127 w 135"/>
                  <a:gd name="T55" fmla="*/ 94 h 333"/>
                  <a:gd name="T56" fmla="*/ 127 w 135"/>
                  <a:gd name="T57" fmla="*/ 2 h 333"/>
                  <a:gd name="T58" fmla="*/ 30 w 135"/>
                  <a:gd name="T5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5" h="333">
                    <a:moveTo>
                      <a:pt x="30" y="0"/>
                    </a:moveTo>
                    <a:lnTo>
                      <a:pt x="27" y="40"/>
                    </a:lnTo>
                    <a:lnTo>
                      <a:pt x="24" y="84"/>
                    </a:lnTo>
                    <a:lnTo>
                      <a:pt x="24" y="128"/>
                    </a:lnTo>
                    <a:lnTo>
                      <a:pt x="27" y="169"/>
                    </a:lnTo>
                    <a:lnTo>
                      <a:pt x="28" y="202"/>
                    </a:lnTo>
                    <a:lnTo>
                      <a:pt x="28" y="244"/>
                    </a:lnTo>
                    <a:lnTo>
                      <a:pt x="25" y="261"/>
                    </a:lnTo>
                    <a:lnTo>
                      <a:pt x="6" y="313"/>
                    </a:lnTo>
                    <a:lnTo>
                      <a:pt x="0" y="332"/>
                    </a:lnTo>
                    <a:lnTo>
                      <a:pt x="29" y="333"/>
                    </a:lnTo>
                    <a:lnTo>
                      <a:pt x="42" y="310"/>
                    </a:lnTo>
                    <a:lnTo>
                      <a:pt x="51" y="283"/>
                    </a:lnTo>
                    <a:lnTo>
                      <a:pt x="56" y="242"/>
                    </a:lnTo>
                    <a:lnTo>
                      <a:pt x="73" y="128"/>
                    </a:lnTo>
                    <a:lnTo>
                      <a:pt x="79" y="96"/>
                    </a:lnTo>
                    <a:lnTo>
                      <a:pt x="74" y="158"/>
                    </a:lnTo>
                    <a:lnTo>
                      <a:pt x="80" y="196"/>
                    </a:lnTo>
                    <a:lnTo>
                      <a:pt x="81" y="231"/>
                    </a:lnTo>
                    <a:lnTo>
                      <a:pt x="78" y="263"/>
                    </a:lnTo>
                    <a:lnTo>
                      <a:pt x="80" y="279"/>
                    </a:lnTo>
                    <a:lnTo>
                      <a:pt x="99" y="327"/>
                    </a:lnTo>
                    <a:lnTo>
                      <a:pt x="116" y="328"/>
                    </a:lnTo>
                    <a:lnTo>
                      <a:pt x="125" y="328"/>
                    </a:lnTo>
                    <a:lnTo>
                      <a:pt x="135" y="318"/>
                    </a:lnTo>
                    <a:lnTo>
                      <a:pt x="109" y="263"/>
                    </a:lnTo>
                    <a:lnTo>
                      <a:pt x="122" y="148"/>
                    </a:lnTo>
                    <a:lnTo>
                      <a:pt x="127" y="94"/>
                    </a:lnTo>
                    <a:lnTo>
                      <a:pt x="127" y="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1137" name="Group 17"/>
              <p:cNvGrpSpPr>
                <a:grpSpLocks/>
              </p:cNvGrpSpPr>
              <p:nvPr/>
            </p:nvGrpSpPr>
            <p:grpSpPr bwMode="auto">
              <a:xfrm>
                <a:off x="3965" y="2759"/>
                <a:ext cx="250" cy="331"/>
                <a:chOff x="3965" y="2759"/>
                <a:chExt cx="250" cy="331"/>
              </a:xfrm>
            </p:grpSpPr>
            <p:sp>
              <p:nvSpPr>
                <p:cNvPr id="261135" name="Freeform 15"/>
                <p:cNvSpPr>
                  <a:spLocks/>
                </p:cNvSpPr>
                <p:nvPr/>
              </p:nvSpPr>
              <p:spPr bwMode="auto">
                <a:xfrm>
                  <a:off x="3965" y="2768"/>
                  <a:ext cx="68" cy="322"/>
                </a:xfrm>
                <a:custGeom>
                  <a:avLst/>
                  <a:gdLst>
                    <a:gd name="T0" fmla="*/ 4 w 68"/>
                    <a:gd name="T1" fmla="*/ 0 h 322"/>
                    <a:gd name="T2" fmla="*/ 0 w 68"/>
                    <a:gd name="T3" fmla="*/ 73 h 322"/>
                    <a:gd name="T4" fmla="*/ 11 w 68"/>
                    <a:gd name="T5" fmla="*/ 173 h 322"/>
                    <a:gd name="T6" fmla="*/ 21 w 68"/>
                    <a:gd name="T7" fmla="*/ 260 h 322"/>
                    <a:gd name="T8" fmla="*/ 38 w 68"/>
                    <a:gd name="T9" fmla="*/ 312 h 322"/>
                    <a:gd name="T10" fmla="*/ 45 w 68"/>
                    <a:gd name="T11" fmla="*/ 322 h 322"/>
                    <a:gd name="T12" fmla="*/ 50 w 68"/>
                    <a:gd name="T13" fmla="*/ 307 h 322"/>
                    <a:gd name="T14" fmla="*/ 53 w 68"/>
                    <a:gd name="T15" fmla="*/ 271 h 322"/>
                    <a:gd name="T16" fmla="*/ 68 w 68"/>
                    <a:gd name="T17" fmla="*/ 261 h 322"/>
                    <a:gd name="T18" fmla="*/ 48 w 68"/>
                    <a:gd name="T19" fmla="*/ 231 h 322"/>
                    <a:gd name="T20" fmla="*/ 34 w 68"/>
                    <a:gd name="T21" fmla="*/ 214 h 322"/>
                    <a:gd name="T22" fmla="*/ 36 w 68"/>
                    <a:gd name="T23" fmla="*/ 65 h 322"/>
                    <a:gd name="T24" fmla="*/ 43 w 68"/>
                    <a:gd name="T25" fmla="*/ 5 h 322"/>
                    <a:gd name="T26" fmla="*/ 4 w 68"/>
                    <a:gd name="T27" fmla="*/ 0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8" h="322">
                      <a:moveTo>
                        <a:pt x="4" y="0"/>
                      </a:moveTo>
                      <a:lnTo>
                        <a:pt x="0" y="73"/>
                      </a:lnTo>
                      <a:lnTo>
                        <a:pt x="11" y="173"/>
                      </a:lnTo>
                      <a:lnTo>
                        <a:pt x="21" y="260"/>
                      </a:lnTo>
                      <a:lnTo>
                        <a:pt x="38" y="312"/>
                      </a:lnTo>
                      <a:lnTo>
                        <a:pt x="45" y="322"/>
                      </a:lnTo>
                      <a:lnTo>
                        <a:pt x="50" y="307"/>
                      </a:lnTo>
                      <a:lnTo>
                        <a:pt x="53" y="271"/>
                      </a:lnTo>
                      <a:lnTo>
                        <a:pt x="68" y="261"/>
                      </a:lnTo>
                      <a:lnTo>
                        <a:pt x="48" y="231"/>
                      </a:lnTo>
                      <a:lnTo>
                        <a:pt x="34" y="214"/>
                      </a:lnTo>
                      <a:lnTo>
                        <a:pt x="36" y="65"/>
                      </a:lnTo>
                      <a:lnTo>
                        <a:pt x="43" y="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136" name="Freeform 16"/>
                <p:cNvSpPr>
                  <a:spLocks/>
                </p:cNvSpPr>
                <p:nvPr/>
              </p:nvSpPr>
              <p:spPr bwMode="auto">
                <a:xfrm>
                  <a:off x="4156" y="2759"/>
                  <a:ext cx="59" cy="301"/>
                </a:xfrm>
                <a:custGeom>
                  <a:avLst/>
                  <a:gdLst>
                    <a:gd name="T0" fmla="*/ 17 w 59"/>
                    <a:gd name="T1" fmla="*/ 8 h 301"/>
                    <a:gd name="T2" fmla="*/ 25 w 59"/>
                    <a:gd name="T3" fmla="*/ 62 h 301"/>
                    <a:gd name="T4" fmla="*/ 24 w 59"/>
                    <a:gd name="T5" fmla="*/ 191 h 301"/>
                    <a:gd name="T6" fmla="*/ 0 w 59"/>
                    <a:gd name="T7" fmla="*/ 245 h 301"/>
                    <a:gd name="T8" fmla="*/ 6 w 59"/>
                    <a:gd name="T9" fmla="*/ 250 h 301"/>
                    <a:gd name="T10" fmla="*/ 0 w 59"/>
                    <a:gd name="T11" fmla="*/ 278 h 301"/>
                    <a:gd name="T12" fmla="*/ 5 w 59"/>
                    <a:gd name="T13" fmla="*/ 301 h 301"/>
                    <a:gd name="T14" fmla="*/ 24 w 59"/>
                    <a:gd name="T15" fmla="*/ 264 h 301"/>
                    <a:gd name="T16" fmla="*/ 42 w 59"/>
                    <a:gd name="T17" fmla="*/ 197 h 301"/>
                    <a:gd name="T18" fmla="*/ 59 w 59"/>
                    <a:gd name="T19" fmla="*/ 50 h 301"/>
                    <a:gd name="T20" fmla="*/ 52 w 59"/>
                    <a:gd name="T21" fmla="*/ 0 h 301"/>
                    <a:gd name="T22" fmla="*/ 17 w 59"/>
                    <a:gd name="T23" fmla="*/ 8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301">
                      <a:moveTo>
                        <a:pt x="17" y="8"/>
                      </a:moveTo>
                      <a:lnTo>
                        <a:pt x="25" y="62"/>
                      </a:lnTo>
                      <a:lnTo>
                        <a:pt x="24" y="191"/>
                      </a:lnTo>
                      <a:lnTo>
                        <a:pt x="0" y="245"/>
                      </a:lnTo>
                      <a:lnTo>
                        <a:pt x="6" y="250"/>
                      </a:lnTo>
                      <a:lnTo>
                        <a:pt x="0" y="278"/>
                      </a:lnTo>
                      <a:lnTo>
                        <a:pt x="5" y="301"/>
                      </a:lnTo>
                      <a:lnTo>
                        <a:pt x="24" y="264"/>
                      </a:lnTo>
                      <a:lnTo>
                        <a:pt x="42" y="197"/>
                      </a:lnTo>
                      <a:lnTo>
                        <a:pt x="59" y="50"/>
                      </a:lnTo>
                      <a:lnTo>
                        <a:pt x="52" y="0"/>
                      </a:lnTo>
                      <a:lnTo>
                        <a:pt x="17" y="8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140" name="Group 20"/>
              <p:cNvGrpSpPr>
                <a:grpSpLocks/>
              </p:cNvGrpSpPr>
              <p:nvPr/>
            </p:nvGrpSpPr>
            <p:grpSpPr bwMode="auto">
              <a:xfrm>
                <a:off x="4008" y="3438"/>
                <a:ext cx="151" cy="100"/>
                <a:chOff x="4008" y="3438"/>
                <a:chExt cx="151" cy="100"/>
              </a:xfrm>
            </p:grpSpPr>
            <p:sp>
              <p:nvSpPr>
                <p:cNvPr id="261138" name="Freeform 18"/>
                <p:cNvSpPr>
                  <a:spLocks/>
                </p:cNvSpPr>
                <p:nvPr/>
              </p:nvSpPr>
              <p:spPr bwMode="auto">
                <a:xfrm>
                  <a:off x="4008" y="3447"/>
                  <a:ext cx="59" cy="91"/>
                </a:xfrm>
                <a:custGeom>
                  <a:avLst/>
                  <a:gdLst>
                    <a:gd name="T0" fmla="*/ 11 w 59"/>
                    <a:gd name="T1" fmla="*/ 45 h 91"/>
                    <a:gd name="T2" fmla="*/ 2 w 59"/>
                    <a:gd name="T3" fmla="*/ 59 h 91"/>
                    <a:gd name="T4" fmla="*/ 0 w 59"/>
                    <a:gd name="T5" fmla="*/ 70 h 91"/>
                    <a:gd name="T6" fmla="*/ 0 w 59"/>
                    <a:gd name="T7" fmla="*/ 78 h 91"/>
                    <a:gd name="T8" fmla="*/ 1 w 59"/>
                    <a:gd name="T9" fmla="*/ 84 h 91"/>
                    <a:gd name="T10" fmla="*/ 6 w 59"/>
                    <a:gd name="T11" fmla="*/ 89 h 91"/>
                    <a:gd name="T12" fmla="*/ 13 w 59"/>
                    <a:gd name="T13" fmla="*/ 91 h 91"/>
                    <a:gd name="T14" fmla="*/ 24 w 59"/>
                    <a:gd name="T15" fmla="*/ 91 h 91"/>
                    <a:gd name="T16" fmla="*/ 34 w 59"/>
                    <a:gd name="T17" fmla="*/ 86 h 91"/>
                    <a:gd name="T18" fmla="*/ 41 w 59"/>
                    <a:gd name="T19" fmla="*/ 77 h 91"/>
                    <a:gd name="T20" fmla="*/ 48 w 59"/>
                    <a:gd name="T21" fmla="*/ 65 h 91"/>
                    <a:gd name="T22" fmla="*/ 53 w 59"/>
                    <a:gd name="T23" fmla="*/ 40 h 91"/>
                    <a:gd name="T24" fmla="*/ 59 w 59"/>
                    <a:gd name="T25" fmla="*/ 16 h 91"/>
                    <a:gd name="T26" fmla="*/ 58 w 59"/>
                    <a:gd name="T27" fmla="*/ 0 h 91"/>
                    <a:gd name="T28" fmla="*/ 47 w 59"/>
                    <a:gd name="T29" fmla="*/ 36 h 91"/>
                    <a:gd name="T30" fmla="*/ 36 w 59"/>
                    <a:gd name="T31" fmla="*/ 58 h 91"/>
                    <a:gd name="T32" fmla="*/ 21 w 59"/>
                    <a:gd name="T33" fmla="*/ 58 h 91"/>
                    <a:gd name="T34" fmla="*/ 8 w 59"/>
                    <a:gd name="T35" fmla="*/ 56 h 91"/>
                    <a:gd name="T36" fmla="*/ 11 w 59"/>
                    <a:gd name="T37" fmla="*/ 45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9" h="91">
                      <a:moveTo>
                        <a:pt x="11" y="45"/>
                      </a:moveTo>
                      <a:lnTo>
                        <a:pt x="2" y="59"/>
                      </a:lnTo>
                      <a:lnTo>
                        <a:pt x="0" y="70"/>
                      </a:lnTo>
                      <a:lnTo>
                        <a:pt x="0" y="78"/>
                      </a:lnTo>
                      <a:lnTo>
                        <a:pt x="1" y="84"/>
                      </a:lnTo>
                      <a:lnTo>
                        <a:pt x="6" y="89"/>
                      </a:lnTo>
                      <a:lnTo>
                        <a:pt x="13" y="91"/>
                      </a:lnTo>
                      <a:lnTo>
                        <a:pt x="24" y="91"/>
                      </a:lnTo>
                      <a:lnTo>
                        <a:pt x="34" y="86"/>
                      </a:lnTo>
                      <a:lnTo>
                        <a:pt x="41" y="77"/>
                      </a:lnTo>
                      <a:lnTo>
                        <a:pt x="48" y="65"/>
                      </a:lnTo>
                      <a:lnTo>
                        <a:pt x="53" y="40"/>
                      </a:lnTo>
                      <a:lnTo>
                        <a:pt x="59" y="16"/>
                      </a:lnTo>
                      <a:lnTo>
                        <a:pt x="58" y="0"/>
                      </a:lnTo>
                      <a:lnTo>
                        <a:pt x="47" y="36"/>
                      </a:lnTo>
                      <a:lnTo>
                        <a:pt x="36" y="58"/>
                      </a:lnTo>
                      <a:lnTo>
                        <a:pt x="21" y="58"/>
                      </a:lnTo>
                      <a:lnTo>
                        <a:pt x="8" y="56"/>
                      </a:lnTo>
                      <a:lnTo>
                        <a:pt x="11" y="45"/>
                      </a:lnTo>
                      <a:close/>
                    </a:path>
                  </a:pathLst>
                </a:custGeom>
                <a:solidFill>
                  <a:srgbClr val="FF1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139" name="Freeform 19"/>
                <p:cNvSpPr>
                  <a:spLocks/>
                </p:cNvSpPr>
                <p:nvPr/>
              </p:nvSpPr>
              <p:spPr bwMode="auto">
                <a:xfrm>
                  <a:off x="4092" y="3438"/>
                  <a:ext cx="67" cy="100"/>
                </a:xfrm>
                <a:custGeom>
                  <a:avLst/>
                  <a:gdLst>
                    <a:gd name="T0" fmla="*/ 1 w 67"/>
                    <a:gd name="T1" fmla="*/ 0 h 100"/>
                    <a:gd name="T2" fmla="*/ 0 w 67"/>
                    <a:gd name="T3" fmla="*/ 10 h 100"/>
                    <a:gd name="T4" fmla="*/ 8 w 67"/>
                    <a:gd name="T5" fmla="*/ 36 h 100"/>
                    <a:gd name="T6" fmla="*/ 14 w 67"/>
                    <a:gd name="T7" fmla="*/ 56 h 100"/>
                    <a:gd name="T8" fmla="*/ 21 w 67"/>
                    <a:gd name="T9" fmla="*/ 76 h 100"/>
                    <a:gd name="T10" fmla="*/ 28 w 67"/>
                    <a:gd name="T11" fmla="*/ 86 h 100"/>
                    <a:gd name="T12" fmla="*/ 35 w 67"/>
                    <a:gd name="T13" fmla="*/ 95 h 100"/>
                    <a:gd name="T14" fmla="*/ 44 w 67"/>
                    <a:gd name="T15" fmla="*/ 98 h 100"/>
                    <a:gd name="T16" fmla="*/ 54 w 67"/>
                    <a:gd name="T17" fmla="*/ 100 h 100"/>
                    <a:gd name="T18" fmla="*/ 60 w 67"/>
                    <a:gd name="T19" fmla="*/ 96 h 100"/>
                    <a:gd name="T20" fmla="*/ 65 w 67"/>
                    <a:gd name="T21" fmla="*/ 94 h 100"/>
                    <a:gd name="T22" fmla="*/ 67 w 67"/>
                    <a:gd name="T23" fmla="*/ 84 h 100"/>
                    <a:gd name="T24" fmla="*/ 65 w 67"/>
                    <a:gd name="T25" fmla="*/ 71 h 100"/>
                    <a:gd name="T26" fmla="*/ 60 w 67"/>
                    <a:gd name="T27" fmla="*/ 55 h 100"/>
                    <a:gd name="T28" fmla="*/ 55 w 67"/>
                    <a:gd name="T29" fmla="*/ 47 h 100"/>
                    <a:gd name="T30" fmla="*/ 54 w 67"/>
                    <a:gd name="T31" fmla="*/ 54 h 100"/>
                    <a:gd name="T32" fmla="*/ 51 w 67"/>
                    <a:gd name="T33" fmla="*/ 58 h 100"/>
                    <a:gd name="T34" fmla="*/ 43 w 67"/>
                    <a:gd name="T35" fmla="*/ 60 h 100"/>
                    <a:gd name="T36" fmla="*/ 36 w 67"/>
                    <a:gd name="T37" fmla="*/ 61 h 100"/>
                    <a:gd name="T38" fmla="*/ 22 w 67"/>
                    <a:gd name="T39" fmla="*/ 59 h 100"/>
                    <a:gd name="T40" fmla="*/ 8 w 67"/>
                    <a:gd name="T41" fmla="*/ 20 h 100"/>
                    <a:gd name="T42" fmla="*/ 1 w 67"/>
                    <a:gd name="T43" fmla="*/ 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7" h="100">
                      <a:moveTo>
                        <a:pt x="1" y="0"/>
                      </a:moveTo>
                      <a:lnTo>
                        <a:pt x="0" y="10"/>
                      </a:lnTo>
                      <a:lnTo>
                        <a:pt x="8" y="36"/>
                      </a:lnTo>
                      <a:lnTo>
                        <a:pt x="14" y="56"/>
                      </a:lnTo>
                      <a:lnTo>
                        <a:pt x="21" y="76"/>
                      </a:lnTo>
                      <a:lnTo>
                        <a:pt x="28" y="86"/>
                      </a:lnTo>
                      <a:lnTo>
                        <a:pt x="35" y="95"/>
                      </a:lnTo>
                      <a:lnTo>
                        <a:pt x="44" y="98"/>
                      </a:lnTo>
                      <a:lnTo>
                        <a:pt x="54" y="100"/>
                      </a:lnTo>
                      <a:lnTo>
                        <a:pt x="60" y="96"/>
                      </a:lnTo>
                      <a:lnTo>
                        <a:pt x="65" y="94"/>
                      </a:lnTo>
                      <a:lnTo>
                        <a:pt x="67" y="84"/>
                      </a:lnTo>
                      <a:lnTo>
                        <a:pt x="65" y="71"/>
                      </a:lnTo>
                      <a:lnTo>
                        <a:pt x="60" y="55"/>
                      </a:lnTo>
                      <a:lnTo>
                        <a:pt x="55" y="47"/>
                      </a:lnTo>
                      <a:lnTo>
                        <a:pt x="54" y="54"/>
                      </a:lnTo>
                      <a:lnTo>
                        <a:pt x="51" y="58"/>
                      </a:lnTo>
                      <a:lnTo>
                        <a:pt x="43" y="60"/>
                      </a:lnTo>
                      <a:lnTo>
                        <a:pt x="36" y="61"/>
                      </a:lnTo>
                      <a:lnTo>
                        <a:pt x="22" y="59"/>
                      </a:lnTo>
                      <a:lnTo>
                        <a:pt x="8" y="2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1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1141" name="Freeform 21"/>
              <p:cNvSpPr>
                <a:spLocks/>
              </p:cNvSpPr>
              <p:nvPr/>
            </p:nvSpPr>
            <p:spPr bwMode="auto">
              <a:xfrm>
                <a:off x="3958" y="2567"/>
                <a:ext cx="259" cy="634"/>
              </a:xfrm>
              <a:custGeom>
                <a:avLst/>
                <a:gdLst>
                  <a:gd name="T0" fmla="*/ 103 w 259"/>
                  <a:gd name="T1" fmla="*/ 0 h 634"/>
                  <a:gd name="T2" fmla="*/ 41 w 259"/>
                  <a:gd name="T3" fmla="*/ 32 h 634"/>
                  <a:gd name="T4" fmla="*/ 34 w 259"/>
                  <a:gd name="T5" fmla="*/ 43 h 634"/>
                  <a:gd name="T6" fmla="*/ 0 w 259"/>
                  <a:gd name="T7" fmla="*/ 199 h 634"/>
                  <a:gd name="T8" fmla="*/ 50 w 259"/>
                  <a:gd name="T9" fmla="*/ 206 h 634"/>
                  <a:gd name="T10" fmla="*/ 57 w 259"/>
                  <a:gd name="T11" fmla="*/ 166 h 634"/>
                  <a:gd name="T12" fmla="*/ 75 w 259"/>
                  <a:gd name="T13" fmla="*/ 249 h 634"/>
                  <a:gd name="T14" fmla="*/ 44 w 259"/>
                  <a:gd name="T15" fmla="*/ 356 h 634"/>
                  <a:gd name="T16" fmla="*/ 44 w 259"/>
                  <a:gd name="T17" fmla="*/ 433 h 634"/>
                  <a:gd name="T18" fmla="*/ 50 w 259"/>
                  <a:gd name="T19" fmla="*/ 487 h 634"/>
                  <a:gd name="T20" fmla="*/ 66 w 259"/>
                  <a:gd name="T21" fmla="*/ 566 h 634"/>
                  <a:gd name="T22" fmla="*/ 80 w 259"/>
                  <a:gd name="T23" fmla="*/ 625 h 634"/>
                  <a:gd name="T24" fmla="*/ 128 w 259"/>
                  <a:gd name="T25" fmla="*/ 634 h 634"/>
                  <a:gd name="T26" fmla="*/ 133 w 259"/>
                  <a:gd name="T27" fmla="*/ 624 h 634"/>
                  <a:gd name="T28" fmla="*/ 178 w 259"/>
                  <a:gd name="T29" fmla="*/ 623 h 634"/>
                  <a:gd name="T30" fmla="*/ 194 w 259"/>
                  <a:gd name="T31" fmla="*/ 549 h 634"/>
                  <a:gd name="T32" fmla="*/ 208 w 259"/>
                  <a:gd name="T33" fmla="*/ 451 h 634"/>
                  <a:gd name="T34" fmla="*/ 219 w 259"/>
                  <a:gd name="T35" fmla="*/ 352 h 634"/>
                  <a:gd name="T36" fmla="*/ 190 w 259"/>
                  <a:gd name="T37" fmla="*/ 240 h 634"/>
                  <a:gd name="T38" fmla="*/ 201 w 259"/>
                  <a:gd name="T39" fmla="*/ 178 h 634"/>
                  <a:gd name="T40" fmla="*/ 208 w 259"/>
                  <a:gd name="T41" fmla="*/ 201 h 634"/>
                  <a:gd name="T42" fmla="*/ 259 w 259"/>
                  <a:gd name="T43" fmla="*/ 188 h 634"/>
                  <a:gd name="T44" fmla="*/ 220 w 259"/>
                  <a:gd name="T45" fmla="*/ 41 h 634"/>
                  <a:gd name="T46" fmla="*/ 154 w 259"/>
                  <a:gd name="T47" fmla="*/ 0 h 634"/>
                  <a:gd name="T48" fmla="*/ 153 w 259"/>
                  <a:gd name="T49" fmla="*/ 4 h 634"/>
                  <a:gd name="T50" fmla="*/ 144 w 259"/>
                  <a:gd name="T51" fmla="*/ 10 h 634"/>
                  <a:gd name="T52" fmla="*/ 137 w 259"/>
                  <a:gd name="T53" fmla="*/ 12 h 634"/>
                  <a:gd name="T54" fmla="*/ 131 w 259"/>
                  <a:gd name="T55" fmla="*/ 12 h 634"/>
                  <a:gd name="T56" fmla="*/ 122 w 259"/>
                  <a:gd name="T57" fmla="*/ 11 h 634"/>
                  <a:gd name="T58" fmla="*/ 114 w 259"/>
                  <a:gd name="T59" fmla="*/ 9 h 634"/>
                  <a:gd name="T60" fmla="*/ 106 w 259"/>
                  <a:gd name="T61" fmla="*/ 4 h 634"/>
                  <a:gd name="T62" fmla="*/ 103 w 259"/>
                  <a:gd name="T63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59" h="634">
                    <a:moveTo>
                      <a:pt x="103" y="0"/>
                    </a:moveTo>
                    <a:lnTo>
                      <a:pt x="41" y="32"/>
                    </a:lnTo>
                    <a:lnTo>
                      <a:pt x="34" y="43"/>
                    </a:lnTo>
                    <a:lnTo>
                      <a:pt x="0" y="199"/>
                    </a:lnTo>
                    <a:lnTo>
                      <a:pt x="50" y="206"/>
                    </a:lnTo>
                    <a:lnTo>
                      <a:pt x="57" y="166"/>
                    </a:lnTo>
                    <a:lnTo>
                      <a:pt x="75" y="249"/>
                    </a:lnTo>
                    <a:lnTo>
                      <a:pt x="44" y="356"/>
                    </a:lnTo>
                    <a:lnTo>
                      <a:pt x="44" y="433"/>
                    </a:lnTo>
                    <a:lnTo>
                      <a:pt x="50" y="487"/>
                    </a:lnTo>
                    <a:lnTo>
                      <a:pt x="66" y="566"/>
                    </a:lnTo>
                    <a:lnTo>
                      <a:pt x="80" y="625"/>
                    </a:lnTo>
                    <a:lnTo>
                      <a:pt x="128" y="634"/>
                    </a:lnTo>
                    <a:lnTo>
                      <a:pt x="133" y="624"/>
                    </a:lnTo>
                    <a:lnTo>
                      <a:pt x="178" y="623"/>
                    </a:lnTo>
                    <a:lnTo>
                      <a:pt x="194" y="549"/>
                    </a:lnTo>
                    <a:lnTo>
                      <a:pt x="208" y="451"/>
                    </a:lnTo>
                    <a:lnTo>
                      <a:pt x="219" y="352"/>
                    </a:lnTo>
                    <a:lnTo>
                      <a:pt x="190" y="240"/>
                    </a:lnTo>
                    <a:lnTo>
                      <a:pt x="201" y="178"/>
                    </a:lnTo>
                    <a:lnTo>
                      <a:pt x="208" y="201"/>
                    </a:lnTo>
                    <a:lnTo>
                      <a:pt x="259" y="188"/>
                    </a:lnTo>
                    <a:lnTo>
                      <a:pt x="220" y="41"/>
                    </a:lnTo>
                    <a:lnTo>
                      <a:pt x="154" y="0"/>
                    </a:lnTo>
                    <a:lnTo>
                      <a:pt x="153" y="4"/>
                    </a:lnTo>
                    <a:lnTo>
                      <a:pt x="144" y="10"/>
                    </a:lnTo>
                    <a:lnTo>
                      <a:pt x="137" y="12"/>
                    </a:lnTo>
                    <a:lnTo>
                      <a:pt x="131" y="12"/>
                    </a:lnTo>
                    <a:lnTo>
                      <a:pt x="122" y="11"/>
                    </a:lnTo>
                    <a:lnTo>
                      <a:pt x="114" y="9"/>
                    </a:lnTo>
                    <a:lnTo>
                      <a:pt x="106" y="4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FF1F3F"/>
              </a:solidFill>
              <a:ln w="11113">
                <a:solidFill>
                  <a:srgbClr val="FF1F3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1166" name="Group 46"/>
            <p:cNvGrpSpPr>
              <a:grpSpLocks/>
            </p:cNvGrpSpPr>
            <p:nvPr/>
          </p:nvGrpSpPr>
          <p:grpSpPr bwMode="auto">
            <a:xfrm>
              <a:off x="4386" y="2355"/>
              <a:ext cx="270" cy="1214"/>
              <a:chOff x="4134" y="2379"/>
              <a:chExt cx="270" cy="1214"/>
            </a:xfrm>
          </p:grpSpPr>
          <p:grpSp>
            <p:nvGrpSpPr>
              <p:cNvPr id="261146" name="Group 26"/>
              <p:cNvGrpSpPr>
                <a:grpSpLocks/>
              </p:cNvGrpSpPr>
              <p:nvPr/>
            </p:nvGrpSpPr>
            <p:grpSpPr bwMode="auto">
              <a:xfrm>
                <a:off x="4192" y="2379"/>
                <a:ext cx="142" cy="293"/>
                <a:chOff x="4192" y="2379"/>
                <a:chExt cx="142" cy="293"/>
              </a:xfrm>
            </p:grpSpPr>
            <p:sp>
              <p:nvSpPr>
                <p:cNvPr id="261143" name="Freeform 23"/>
                <p:cNvSpPr>
                  <a:spLocks/>
                </p:cNvSpPr>
                <p:nvPr/>
              </p:nvSpPr>
              <p:spPr bwMode="auto">
                <a:xfrm>
                  <a:off x="4192" y="2379"/>
                  <a:ext cx="142" cy="225"/>
                </a:xfrm>
                <a:custGeom>
                  <a:avLst/>
                  <a:gdLst>
                    <a:gd name="T0" fmla="*/ 54 w 142"/>
                    <a:gd name="T1" fmla="*/ 3 h 225"/>
                    <a:gd name="T2" fmla="*/ 39 w 142"/>
                    <a:gd name="T3" fmla="*/ 10 h 225"/>
                    <a:gd name="T4" fmla="*/ 28 w 142"/>
                    <a:gd name="T5" fmla="*/ 20 h 225"/>
                    <a:gd name="T6" fmla="*/ 21 w 142"/>
                    <a:gd name="T7" fmla="*/ 32 h 225"/>
                    <a:gd name="T8" fmla="*/ 13 w 142"/>
                    <a:gd name="T9" fmla="*/ 55 h 225"/>
                    <a:gd name="T10" fmla="*/ 5 w 142"/>
                    <a:gd name="T11" fmla="*/ 88 h 225"/>
                    <a:gd name="T12" fmla="*/ 0 w 142"/>
                    <a:gd name="T13" fmla="*/ 118 h 225"/>
                    <a:gd name="T14" fmla="*/ 0 w 142"/>
                    <a:gd name="T15" fmla="*/ 131 h 225"/>
                    <a:gd name="T16" fmla="*/ 3 w 142"/>
                    <a:gd name="T17" fmla="*/ 143 h 225"/>
                    <a:gd name="T18" fmla="*/ 5 w 142"/>
                    <a:gd name="T19" fmla="*/ 161 h 225"/>
                    <a:gd name="T20" fmla="*/ 16 w 142"/>
                    <a:gd name="T21" fmla="*/ 225 h 225"/>
                    <a:gd name="T22" fmla="*/ 23 w 142"/>
                    <a:gd name="T23" fmla="*/ 212 h 225"/>
                    <a:gd name="T24" fmla="*/ 34 w 142"/>
                    <a:gd name="T25" fmla="*/ 211 h 225"/>
                    <a:gd name="T26" fmla="*/ 42 w 142"/>
                    <a:gd name="T27" fmla="*/ 207 h 225"/>
                    <a:gd name="T28" fmla="*/ 52 w 142"/>
                    <a:gd name="T29" fmla="*/ 199 h 225"/>
                    <a:gd name="T30" fmla="*/ 49 w 142"/>
                    <a:gd name="T31" fmla="*/ 165 h 225"/>
                    <a:gd name="T32" fmla="*/ 49 w 142"/>
                    <a:gd name="T33" fmla="*/ 155 h 225"/>
                    <a:gd name="T34" fmla="*/ 39 w 142"/>
                    <a:gd name="T35" fmla="*/ 132 h 225"/>
                    <a:gd name="T36" fmla="*/ 36 w 142"/>
                    <a:gd name="T37" fmla="*/ 96 h 225"/>
                    <a:gd name="T38" fmla="*/ 39 w 142"/>
                    <a:gd name="T39" fmla="*/ 63 h 225"/>
                    <a:gd name="T40" fmla="*/ 58 w 142"/>
                    <a:gd name="T41" fmla="*/ 42 h 225"/>
                    <a:gd name="T42" fmla="*/ 92 w 142"/>
                    <a:gd name="T43" fmla="*/ 39 h 225"/>
                    <a:gd name="T44" fmla="*/ 108 w 142"/>
                    <a:gd name="T45" fmla="*/ 59 h 225"/>
                    <a:gd name="T46" fmla="*/ 107 w 142"/>
                    <a:gd name="T47" fmla="*/ 128 h 225"/>
                    <a:gd name="T48" fmla="*/ 92 w 142"/>
                    <a:gd name="T49" fmla="*/ 156 h 225"/>
                    <a:gd name="T50" fmla="*/ 90 w 142"/>
                    <a:gd name="T51" fmla="*/ 199 h 225"/>
                    <a:gd name="T52" fmla="*/ 97 w 142"/>
                    <a:gd name="T53" fmla="*/ 192 h 225"/>
                    <a:gd name="T54" fmla="*/ 104 w 142"/>
                    <a:gd name="T55" fmla="*/ 200 h 225"/>
                    <a:gd name="T56" fmla="*/ 113 w 142"/>
                    <a:gd name="T57" fmla="*/ 205 h 225"/>
                    <a:gd name="T58" fmla="*/ 119 w 142"/>
                    <a:gd name="T59" fmla="*/ 209 h 225"/>
                    <a:gd name="T60" fmla="*/ 128 w 142"/>
                    <a:gd name="T61" fmla="*/ 215 h 225"/>
                    <a:gd name="T62" fmla="*/ 136 w 142"/>
                    <a:gd name="T63" fmla="*/ 169 h 225"/>
                    <a:gd name="T64" fmla="*/ 139 w 142"/>
                    <a:gd name="T65" fmla="*/ 141 h 225"/>
                    <a:gd name="T66" fmla="*/ 142 w 142"/>
                    <a:gd name="T67" fmla="*/ 123 h 225"/>
                    <a:gd name="T68" fmla="*/ 142 w 142"/>
                    <a:gd name="T69" fmla="*/ 110 h 225"/>
                    <a:gd name="T70" fmla="*/ 142 w 142"/>
                    <a:gd name="T71" fmla="*/ 96 h 225"/>
                    <a:gd name="T72" fmla="*/ 139 w 142"/>
                    <a:gd name="T73" fmla="*/ 85 h 225"/>
                    <a:gd name="T74" fmla="*/ 136 w 142"/>
                    <a:gd name="T75" fmla="*/ 73 h 225"/>
                    <a:gd name="T76" fmla="*/ 133 w 142"/>
                    <a:gd name="T77" fmla="*/ 62 h 225"/>
                    <a:gd name="T78" fmla="*/ 133 w 142"/>
                    <a:gd name="T79" fmla="*/ 54 h 225"/>
                    <a:gd name="T80" fmla="*/ 130 w 142"/>
                    <a:gd name="T81" fmla="*/ 41 h 225"/>
                    <a:gd name="T82" fmla="*/ 125 w 142"/>
                    <a:gd name="T83" fmla="*/ 27 h 225"/>
                    <a:gd name="T84" fmla="*/ 116 w 142"/>
                    <a:gd name="T85" fmla="*/ 14 h 225"/>
                    <a:gd name="T86" fmla="*/ 102 w 142"/>
                    <a:gd name="T87" fmla="*/ 5 h 225"/>
                    <a:gd name="T88" fmla="*/ 88 w 142"/>
                    <a:gd name="T89" fmla="*/ 0 h 225"/>
                    <a:gd name="T90" fmla="*/ 74 w 142"/>
                    <a:gd name="T91" fmla="*/ 0 h 225"/>
                    <a:gd name="T92" fmla="*/ 54 w 142"/>
                    <a:gd name="T93" fmla="*/ 3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42" h="225">
                      <a:moveTo>
                        <a:pt x="54" y="3"/>
                      </a:moveTo>
                      <a:lnTo>
                        <a:pt x="39" y="10"/>
                      </a:lnTo>
                      <a:lnTo>
                        <a:pt x="28" y="20"/>
                      </a:lnTo>
                      <a:lnTo>
                        <a:pt x="21" y="32"/>
                      </a:lnTo>
                      <a:lnTo>
                        <a:pt x="13" y="55"/>
                      </a:lnTo>
                      <a:lnTo>
                        <a:pt x="5" y="88"/>
                      </a:lnTo>
                      <a:lnTo>
                        <a:pt x="0" y="118"/>
                      </a:lnTo>
                      <a:lnTo>
                        <a:pt x="0" y="131"/>
                      </a:lnTo>
                      <a:lnTo>
                        <a:pt x="3" y="143"/>
                      </a:lnTo>
                      <a:lnTo>
                        <a:pt x="5" y="161"/>
                      </a:lnTo>
                      <a:lnTo>
                        <a:pt x="16" y="225"/>
                      </a:lnTo>
                      <a:lnTo>
                        <a:pt x="23" y="212"/>
                      </a:lnTo>
                      <a:lnTo>
                        <a:pt x="34" y="211"/>
                      </a:lnTo>
                      <a:lnTo>
                        <a:pt x="42" y="207"/>
                      </a:lnTo>
                      <a:lnTo>
                        <a:pt x="52" y="199"/>
                      </a:lnTo>
                      <a:lnTo>
                        <a:pt x="49" y="165"/>
                      </a:lnTo>
                      <a:lnTo>
                        <a:pt x="49" y="155"/>
                      </a:lnTo>
                      <a:lnTo>
                        <a:pt x="39" y="132"/>
                      </a:lnTo>
                      <a:lnTo>
                        <a:pt x="36" y="96"/>
                      </a:lnTo>
                      <a:lnTo>
                        <a:pt x="39" y="63"/>
                      </a:lnTo>
                      <a:lnTo>
                        <a:pt x="58" y="42"/>
                      </a:lnTo>
                      <a:lnTo>
                        <a:pt x="92" y="39"/>
                      </a:lnTo>
                      <a:lnTo>
                        <a:pt x="108" y="59"/>
                      </a:lnTo>
                      <a:lnTo>
                        <a:pt x="107" y="128"/>
                      </a:lnTo>
                      <a:lnTo>
                        <a:pt x="92" y="156"/>
                      </a:lnTo>
                      <a:lnTo>
                        <a:pt x="90" y="199"/>
                      </a:lnTo>
                      <a:lnTo>
                        <a:pt x="97" y="192"/>
                      </a:lnTo>
                      <a:lnTo>
                        <a:pt x="104" y="200"/>
                      </a:lnTo>
                      <a:lnTo>
                        <a:pt x="113" y="205"/>
                      </a:lnTo>
                      <a:lnTo>
                        <a:pt x="119" y="209"/>
                      </a:lnTo>
                      <a:lnTo>
                        <a:pt x="128" y="215"/>
                      </a:lnTo>
                      <a:lnTo>
                        <a:pt x="136" y="169"/>
                      </a:lnTo>
                      <a:lnTo>
                        <a:pt x="139" y="141"/>
                      </a:lnTo>
                      <a:lnTo>
                        <a:pt x="142" y="123"/>
                      </a:lnTo>
                      <a:lnTo>
                        <a:pt x="142" y="110"/>
                      </a:lnTo>
                      <a:lnTo>
                        <a:pt x="142" y="96"/>
                      </a:lnTo>
                      <a:lnTo>
                        <a:pt x="139" y="85"/>
                      </a:lnTo>
                      <a:lnTo>
                        <a:pt x="136" y="73"/>
                      </a:lnTo>
                      <a:lnTo>
                        <a:pt x="133" y="62"/>
                      </a:lnTo>
                      <a:lnTo>
                        <a:pt x="133" y="54"/>
                      </a:lnTo>
                      <a:lnTo>
                        <a:pt x="130" y="41"/>
                      </a:lnTo>
                      <a:lnTo>
                        <a:pt x="125" y="27"/>
                      </a:lnTo>
                      <a:lnTo>
                        <a:pt x="116" y="14"/>
                      </a:lnTo>
                      <a:lnTo>
                        <a:pt x="102" y="5"/>
                      </a:lnTo>
                      <a:lnTo>
                        <a:pt x="88" y="0"/>
                      </a:lnTo>
                      <a:lnTo>
                        <a:pt x="74" y="0"/>
                      </a:lnTo>
                      <a:lnTo>
                        <a:pt x="54" y="3"/>
                      </a:lnTo>
                      <a:close/>
                    </a:path>
                  </a:pathLst>
                </a:custGeom>
                <a:solidFill>
                  <a:srgbClr val="BF3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144" name="Freeform 24"/>
                <p:cNvSpPr>
                  <a:spLocks/>
                </p:cNvSpPr>
                <p:nvPr/>
              </p:nvSpPr>
              <p:spPr bwMode="auto">
                <a:xfrm>
                  <a:off x="4207" y="2414"/>
                  <a:ext cx="117" cy="258"/>
                </a:xfrm>
                <a:custGeom>
                  <a:avLst/>
                  <a:gdLst>
                    <a:gd name="T0" fmla="*/ 43 w 117"/>
                    <a:gd name="T1" fmla="*/ 3 h 258"/>
                    <a:gd name="T2" fmla="*/ 34 w 117"/>
                    <a:gd name="T3" fmla="*/ 8 h 258"/>
                    <a:gd name="T4" fmla="*/ 26 w 117"/>
                    <a:gd name="T5" fmla="*/ 17 h 258"/>
                    <a:gd name="T6" fmla="*/ 22 w 117"/>
                    <a:gd name="T7" fmla="*/ 28 h 258"/>
                    <a:gd name="T8" fmla="*/ 20 w 117"/>
                    <a:gd name="T9" fmla="*/ 41 h 258"/>
                    <a:gd name="T10" fmla="*/ 19 w 117"/>
                    <a:gd name="T11" fmla="*/ 60 h 258"/>
                    <a:gd name="T12" fmla="*/ 22 w 117"/>
                    <a:gd name="T13" fmla="*/ 93 h 258"/>
                    <a:gd name="T14" fmla="*/ 25 w 117"/>
                    <a:gd name="T15" fmla="*/ 104 h 258"/>
                    <a:gd name="T16" fmla="*/ 34 w 117"/>
                    <a:gd name="T17" fmla="*/ 121 h 258"/>
                    <a:gd name="T18" fmla="*/ 34 w 117"/>
                    <a:gd name="T19" fmla="*/ 160 h 258"/>
                    <a:gd name="T20" fmla="*/ 0 w 117"/>
                    <a:gd name="T21" fmla="*/ 181 h 258"/>
                    <a:gd name="T22" fmla="*/ 61 w 117"/>
                    <a:gd name="T23" fmla="*/ 258 h 258"/>
                    <a:gd name="T24" fmla="*/ 117 w 117"/>
                    <a:gd name="T25" fmla="*/ 176 h 258"/>
                    <a:gd name="T26" fmla="*/ 77 w 117"/>
                    <a:gd name="T27" fmla="*/ 152 h 258"/>
                    <a:gd name="T28" fmla="*/ 77 w 117"/>
                    <a:gd name="T29" fmla="*/ 121 h 258"/>
                    <a:gd name="T30" fmla="*/ 89 w 117"/>
                    <a:gd name="T31" fmla="*/ 103 h 258"/>
                    <a:gd name="T32" fmla="*/ 93 w 117"/>
                    <a:gd name="T33" fmla="*/ 93 h 258"/>
                    <a:gd name="T34" fmla="*/ 95 w 117"/>
                    <a:gd name="T35" fmla="*/ 62 h 258"/>
                    <a:gd name="T36" fmla="*/ 96 w 117"/>
                    <a:gd name="T37" fmla="*/ 44 h 258"/>
                    <a:gd name="T38" fmla="*/ 96 w 117"/>
                    <a:gd name="T39" fmla="*/ 31 h 258"/>
                    <a:gd name="T40" fmla="*/ 92 w 117"/>
                    <a:gd name="T41" fmla="*/ 20 h 258"/>
                    <a:gd name="T42" fmla="*/ 86 w 117"/>
                    <a:gd name="T43" fmla="*/ 10 h 258"/>
                    <a:gd name="T44" fmla="*/ 77 w 117"/>
                    <a:gd name="T45" fmla="*/ 4 h 258"/>
                    <a:gd name="T46" fmla="*/ 66 w 117"/>
                    <a:gd name="T47" fmla="*/ 0 h 258"/>
                    <a:gd name="T48" fmla="*/ 54 w 117"/>
                    <a:gd name="T49" fmla="*/ 0 h 258"/>
                    <a:gd name="T50" fmla="*/ 43 w 117"/>
                    <a:gd name="T51" fmla="*/ 3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17" h="258">
                      <a:moveTo>
                        <a:pt x="43" y="3"/>
                      </a:moveTo>
                      <a:lnTo>
                        <a:pt x="34" y="8"/>
                      </a:lnTo>
                      <a:lnTo>
                        <a:pt x="26" y="17"/>
                      </a:lnTo>
                      <a:lnTo>
                        <a:pt x="22" y="28"/>
                      </a:lnTo>
                      <a:lnTo>
                        <a:pt x="20" y="41"/>
                      </a:lnTo>
                      <a:lnTo>
                        <a:pt x="19" y="60"/>
                      </a:lnTo>
                      <a:lnTo>
                        <a:pt x="22" y="93"/>
                      </a:lnTo>
                      <a:lnTo>
                        <a:pt x="25" y="104"/>
                      </a:lnTo>
                      <a:lnTo>
                        <a:pt x="34" y="121"/>
                      </a:lnTo>
                      <a:lnTo>
                        <a:pt x="34" y="160"/>
                      </a:lnTo>
                      <a:lnTo>
                        <a:pt x="0" y="181"/>
                      </a:lnTo>
                      <a:lnTo>
                        <a:pt x="61" y="258"/>
                      </a:lnTo>
                      <a:lnTo>
                        <a:pt x="117" y="176"/>
                      </a:lnTo>
                      <a:lnTo>
                        <a:pt x="77" y="152"/>
                      </a:lnTo>
                      <a:lnTo>
                        <a:pt x="77" y="121"/>
                      </a:lnTo>
                      <a:lnTo>
                        <a:pt x="89" y="103"/>
                      </a:lnTo>
                      <a:lnTo>
                        <a:pt x="93" y="93"/>
                      </a:lnTo>
                      <a:lnTo>
                        <a:pt x="95" y="62"/>
                      </a:lnTo>
                      <a:lnTo>
                        <a:pt x="96" y="44"/>
                      </a:lnTo>
                      <a:lnTo>
                        <a:pt x="96" y="31"/>
                      </a:lnTo>
                      <a:lnTo>
                        <a:pt x="92" y="20"/>
                      </a:lnTo>
                      <a:lnTo>
                        <a:pt x="86" y="10"/>
                      </a:lnTo>
                      <a:lnTo>
                        <a:pt x="77" y="4"/>
                      </a:lnTo>
                      <a:lnTo>
                        <a:pt x="66" y="0"/>
                      </a:lnTo>
                      <a:lnTo>
                        <a:pt x="54" y="0"/>
                      </a:lnTo>
                      <a:lnTo>
                        <a:pt x="43" y="3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145" name="Freeform 25"/>
                <p:cNvSpPr>
                  <a:spLocks/>
                </p:cNvSpPr>
                <p:nvPr/>
              </p:nvSpPr>
              <p:spPr bwMode="auto">
                <a:xfrm>
                  <a:off x="4232" y="2459"/>
                  <a:ext cx="39" cy="48"/>
                </a:xfrm>
                <a:custGeom>
                  <a:avLst/>
                  <a:gdLst>
                    <a:gd name="T0" fmla="*/ 5 w 39"/>
                    <a:gd name="T1" fmla="*/ 1 h 48"/>
                    <a:gd name="T2" fmla="*/ 15 w 39"/>
                    <a:gd name="T3" fmla="*/ 0 h 48"/>
                    <a:gd name="T4" fmla="*/ 24 w 39"/>
                    <a:gd name="T5" fmla="*/ 3 h 48"/>
                    <a:gd name="T6" fmla="*/ 28 w 39"/>
                    <a:gd name="T7" fmla="*/ 4 h 48"/>
                    <a:gd name="T8" fmla="*/ 28 w 39"/>
                    <a:gd name="T9" fmla="*/ 43 h 48"/>
                    <a:gd name="T10" fmla="*/ 39 w 39"/>
                    <a:gd name="T11" fmla="*/ 43 h 48"/>
                    <a:gd name="T12" fmla="*/ 31 w 39"/>
                    <a:gd name="T13" fmla="*/ 48 h 48"/>
                    <a:gd name="T14" fmla="*/ 25 w 39"/>
                    <a:gd name="T15" fmla="*/ 43 h 48"/>
                    <a:gd name="T16" fmla="*/ 25 w 39"/>
                    <a:gd name="T17" fmla="*/ 14 h 48"/>
                    <a:gd name="T18" fmla="*/ 11 w 39"/>
                    <a:gd name="T19" fmla="*/ 16 h 48"/>
                    <a:gd name="T20" fmla="*/ 20 w 39"/>
                    <a:gd name="T21" fmla="*/ 12 h 48"/>
                    <a:gd name="T22" fmla="*/ 8 w 39"/>
                    <a:gd name="T23" fmla="*/ 12 h 48"/>
                    <a:gd name="T24" fmla="*/ 0 w 39"/>
                    <a:gd name="T25" fmla="*/ 9 h 48"/>
                    <a:gd name="T26" fmla="*/ 5 w 39"/>
                    <a:gd name="T27" fmla="*/ 1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" h="48">
                      <a:moveTo>
                        <a:pt x="5" y="1"/>
                      </a:moveTo>
                      <a:lnTo>
                        <a:pt x="15" y="0"/>
                      </a:lnTo>
                      <a:lnTo>
                        <a:pt x="24" y="3"/>
                      </a:lnTo>
                      <a:lnTo>
                        <a:pt x="28" y="4"/>
                      </a:lnTo>
                      <a:lnTo>
                        <a:pt x="28" y="43"/>
                      </a:lnTo>
                      <a:lnTo>
                        <a:pt x="39" y="43"/>
                      </a:lnTo>
                      <a:lnTo>
                        <a:pt x="31" y="48"/>
                      </a:lnTo>
                      <a:lnTo>
                        <a:pt x="25" y="43"/>
                      </a:lnTo>
                      <a:lnTo>
                        <a:pt x="25" y="14"/>
                      </a:lnTo>
                      <a:lnTo>
                        <a:pt x="11" y="16"/>
                      </a:lnTo>
                      <a:lnTo>
                        <a:pt x="20" y="12"/>
                      </a:lnTo>
                      <a:lnTo>
                        <a:pt x="8" y="12"/>
                      </a:lnTo>
                      <a:lnTo>
                        <a:pt x="0" y="9"/>
                      </a:lnTo>
                      <a:lnTo>
                        <a:pt x="5" y="1"/>
                      </a:lnTo>
                      <a:close/>
                    </a:path>
                  </a:pathLst>
                </a:custGeom>
                <a:solidFill>
                  <a:srgbClr val="BF3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151" name="Group 31"/>
              <p:cNvGrpSpPr>
                <a:grpSpLocks/>
              </p:cNvGrpSpPr>
              <p:nvPr/>
            </p:nvGrpSpPr>
            <p:grpSpPr bwMode="auto">
              <a:xfrm>
                <a:off x="4177" y="2965"/>
                <a:ext cx="222" cy="576"/>
                <a:chOff x="4177" y="2965"/>
                <a:chExt cx="222" cy="576"/>
              </a:xfrm>
            </p:grpSpPr>
            <p:grpSp>
              <p:nvGrpSpPr>
                <p:cNvPr id="261149" name="Group 29"/>
                <p:cNvGrpSpPr>
                  <a:grpSpLocks/>
                </p:cNvGrpSpPr>
                <p:nvPr/>
              </p:nvGrpSpPr>
              <p:grpSpPr bwMode="auto">
                <a:xfrm>
                  <a:off x="4177" y="2965"/>
                  <a:ext cx="222" cy="576"/>
                  <a:chOff x="4177" y="2965"/>
                  <a:chExt cx="222" cy="576"/>
                </a:xfrm>
              </p:grpSpPr>
              <p:sp>
                <p:nvSpPr>
                  <p:cNvPr id="261147" name="Freeform 27"/>
                  <p:cNvSpPr>
                    <a:spLocks/>
                  </p:cNvSpPr>
                  <p:nvPr/>
                </p:nvSpPr>
                <p:spPr bwMode="auto">
                  <a:xfrm>
                    <a:off x="4177" y="3090"/>
                    <a:ext cx="159" cy="451"/>
                  </a:xfrm>
                  <a:custGeom>
                    <a:avLst/>
                    <a:gdLst>
                      <a:gd name="T0" fmla="*/ 29 w 159"/>
                      <a:gd name="T1" fmla="*/ 10 h 451"/>
                      <a:gd name="T2" fmla="*/ 31 w 159"/>
                      <a:gd name="T3" fmla="*/ 140 h 451"/>
                      <a:gd name="T4" fmla="*/ 30 w 159"/>
                      <a:gd name="T5" fmla="*/ 249 h 451"/>
                      <a:gd name="T6" fmla="*/ 37 w 159"/>
                      <a:gd name="T7" fmla="*/ 355 h 451"/>
                      <a:gd name="T8" fmla="*/ 19 w 159"/>
                      <a:gd name="T9" fmla="*/ 401 h 451"/>
                      <a:gd name="T10" fmla="*/ 4 w 159"/>
                      <a:gd name="T11" fmla="*/ 431 h 451"/>
                      <a:gd name="T12" fmla="*/ 0 w 159"/>
                      <a:gd name="T13" fmla="*/ 440 h 451"/>
                      <a:gd name="T14" fmla="*/ 7 w 159"/>
                      <a:gd name="T15" fmla="*/ 451 h 451"/>
                      <a:gd name="T16" fmla="*/ 35 w 159"/>
                      <a:gd name="T17" fmla="*/ 449 h 451"/>
                      <a:gd name="T18" fmla="*/ 60 w 159"/>
                      <a:gd name="T19" fmla="*/ 389 h 451"/>
                      <a:gd name="T20" fmla="*/ 62 w 159"/>
                      <a:gd name="T21" fmla="*/ 352 h 451"/>
                      <a:gd name="T22" fmla="*/ 81 w 159"/>
                      <a:gd name="T23" fmla="*/ 227 h 451"/>
                      <a:gd name="T24" fmla="*/ 83 w 159"/>
                      <a:gd name="T25" fmla="*/ 198 h 451"/>
                      <a:gd name="T26" fmla="*/ 83 w 159"/>
                      <a:gd name="T27" fmla="*/ 256 h 451"/>
                      <a:gd name="T28" fmla="*/ 91 w 159"/>
                      <a:gd name="T29" fmla="*/ 339 h 451"/>
                      <a:gd name="T30" fmla="*/ 89 w 159"/>
                      <a:gd name="T31" fmla="*/ 378 h 451"/>
                      <a:gd name="T32" fmla="*/ 101 w 159"/>
                      <a:gd name="T33" fmla="*/ 416 h 451"/>
                      <a:gd name="T34" fmla="*/ 118 w 159"/>
                      <a:gd name="T35" fmla="*/ 444 h 451"/>
                      <a:gd name="T36" fmla="*/ 144 w 159"/>
                      <a:gd name="T37" fmla="*/ 446 h 451"/>
                      <a:gd name="T38" fmla="*/ 151 w 159"/>
                      <a:gd name="T39" fmla="*/ 436 h 451"/>
                      <a:gd name="T40" fmla="*/ 124 w 159"/>
                      <a:gd name="T41" fmla="*/ 376 h 451"/>
                      <a:gd name="T42" fmla="*/ 122 w 159"/>
                      <a:gd name="T43" fmla="*/ 348 h 451"/>
                      <a:gd name="T44" fmla="*/ 127 w 159"/>
                      <a:gd name="T45" fmla="*/ 288 h 451"/>
                      <a:gd name="T46" fmla="*/ 137 w 159"/>
                      <a:gd name="T47" fmla="*/ 190 h 451"/>
                      <a:gd name="T48" fmla="*/ 159 w 159"/>
                      <a:gd name="T49" fmla="*/ 0 h 451"/>
                      <a:gd name="T50" fmla="*/ 29 w 159"/>
                      <a:gd name="T51" fmla="*/ 10 h 4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159" h="451">
                        <a:moveTo>
                          <a:pt x="29" y="10"/>
                        </a:moveTo>
                        <a:lnTo>
                          <a:pt x="31" y="140"/>
                        </a:lnTo>
                        <a:lnTo>
                          <a:pt x="30" y="249"/>
                        </a:lnTo>
                        <a:lnTo>
                          <a:pt x="37" y="355"/>
                        </a:lnTo>
                        <a:lnTo>
                          <a:pt x="19" y="401"/>
                        </a:lnTo>
                        <a:lnTo>
                          <a:pt x="4" y="431"/>
                        </a:lnTo>
                        <a:lnTo>
                          <a:pt x="0" y="440"/>
                        </a:lnTo>
                        <a:lnTo>
                          <a:pt x="7" y="451"/>
                        </a:lnTo>
                        <a:lnTo>
                          <a:pt x="35" y="449"/>
                        </a:lnTo>
                        <a:lnTo>
                          <a:pt x="60" y="389"/>
                        </a:lnTo>
                        <a:lnTo>
                          <a:pt x="62" y="352"/>
                        </a:lnTo>
                        <a:lnTo>
                          <a:pt x="81" y="227"/>
                        </a:lnTo>
                        <a:lnTo>
                          <a:pt x="83" y="198"/>
                        </a:lnTo>
                        <a:lnTo>
                          <a:pt x="83" y="256"/>
                        </a:lnTo>
                        <a:lnTo>
                          <a:pt x="91" y="339"/>
                        </a:lnTo>
                        <a:lnTo>
                          <a:pt x="89" y="378"/>
                        </a:lnTo>
                        <a:lnTo>
                          <a:pt x="101" y="416"/>
                        </a:lnTo>
                        <a:lnTo>
                          <a:pt x="118" y="444"/>
                        </a:lnTo>
                        <a:lnTo>
                          <a:pt x="144" y="446"/>
                        </a:lnTo>
                        <a:lnTo>
                          <a:pt x="151" y="436"/>
                        </a:lnTo>
                        <a:lnTo>
                          <a:pt x="124" y="376"/>
                        </a:lnTo>
                        <a:lnTo>
                          <a:pt x="122" y="348"/>
                        </a:lnTo>
                        <a:lnTo>
                          <a:pt x="127" y="288"/>
                        </a:lnTo>
                        <a:lnTo>
                          <a:pt x="137" y="190"/>
                        </a:lnTo>
                        <a:lnTo>
                          <a:pt x="159" y="0"/>
                        </a:lnTo>
                        <a:lnTo>
                          <a:pt x="29" y="10"/>
                        </a:lnTo>
                        <a:close/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148" name="Freeform 28"/>
                  <p:cNvSpPr>
                    <a:spLocks/>
                  </p:cNvSpPr>
                  <p:nvPr/>
                </p:nvSpPr>
                <p:spPr bwMode="auto">
                  <a:xfrm>
                    <a:off x="4362" y="2965"/>
                    <a:ext cx="37" cy="57"/>
                  </a:xfrm>
                  <a:custGeom>
                    <a:avLst/>
                    <a:gdLst>
                      <a:gd name="T0" fmla="*/ 37 w 37"/>
                      <a:gd name="T1" fmla="*/ 0 h 57"/>
                      <a:gd name="T2" fmla="*/ 37 w 37"/>
                      <a:gd name="T3" fmla="*/ 30 h 57"/>
                      <a:gd name="T4" fmla="*/ 0 w 37"/>
                      <a:gd name="T5" fmla="*/ 57 h 57"/>
                      <a:gd name="T6" fmla="*/ 17 w 37"/>
                      <a:gd name="T7" fmla="*/ 5 h 57"/>
                      <a:gd name="T8" fmla="*/ 37 w 37"/>
                      <a:gd name="T9" fmla="*/ 0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7" h="57">
                        <a:moveTo>
                          <a:pt x="37" y="0"/>
                        </a:moveTo>
                        <a:lnTo>
                          <a:pt x="37" y="30"/>
                        </a:lnTo>
                        <a:lnTo>
                          <a:pt x="0" y="57"/>
                        </a:lnTo>
                        <a:lnTo>
                          <a:pt x="17" y="5"/>
                        </a:lnTo>
                        <a:lnTo>
                          <a:pt x="37" y="0"/>
                        </a:lnTo>
                        <a:close/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1150" name="Freeform 30"/>
                <p:cNvSpPr>
                  <a:spLocks/>
                </p:cNvSpPr>
                <p:nvPr/>
              </p:nvSpPr>
              <p:spPr bwMode="auto">
                <a:xfrm>
                  <a:off x="4256" y="3091"/>
                  <a:ext cx="12" cy="199"/>
                </a:xfrm>
                <a:custGeom>
                  <a:avLst/>
                  <a:gdLst>
                    <a:gd name="T0" fmla="*/ 12 w 12"/>
                    <a:gd name="T1" fmla="*/ 0 h 199"/>
                    <a:gd name="T2" fmla="*/ 12 w 12"/>
                    <a:gd name="T3" fmla="*/ 67 h 199"/>
                    <a:gd name="T4" fmla="*/ 10 w 12"/>
                    <a:gd name="T5" fmla="*/ 106 h 199"/>
                    <a:gd name="T6" fmla="*/ 7 w 12"/>
                    <a:gd name="T7" fmla="*/ 149 h 199"/>
                    <a:gd name="T8" fmla="*/ 0 w 12"/>
                    <a:gd name="T9" fmla="*/ 190 h 199"/>
                    <a:gd name="T10" fmla="*/ 2 w 12"/>
                    <a:gd name="T11" fmla="*/ 199 h 199"/>
                    <a:gd name="T12" fmla="*/ 12 w 12"/>
                    <a:gd name="T13" fmla="*/ 0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199">
                      <a:moveTo>
                        <a:pt x="12" y="0"/>
                      </a:moveTo>
                      <a:lnTo>
                        <a:pt x="12" y="67"/>
                      </a:lnTo>
                      <a:lnTo>
                        <a:pt x="10" y="106"/>
                      </a:lnTo>
                      <a:lnTo>
                        <a:pt x="7" y="149"/>
                      </a:lnTo>
                      <a:lnTo>
                        <a:pt x="0" y="190"/>
                      </a:lnTo>
                      <a:lnTo>
                        <a:pt x="2" y="19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5F1F"/>
                </a:solidFill>
                <a:ln w="11113">
                  <a:solidFill>
                    <a:srgbClr val="FF5F1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154" name="Group 34"/>
              <p:cNvGrpSpPr>
                <a:grpSpLocks/>
              </p:cNvGrpSpPr>
              <p:nvPr/>
            </p:nvGrpSpPr>
            <p:grpSpPr bwMode="auto">
              <a:xfrm>
                <a:off x="4169" y="3467"/>
                <a:ext cx="169" cy="126"/>
                <a:chOff x="4169" y="3467"/>
                <a:chExt cx="169" cy="126"/>
              </a:xfrm>
            </p:grpSpPr>
            <p:sp>
              <p:nvSpPr>
                <p:cNvPr id="261152" name="Freeform 32"/>
                <p:cNvSpPr>
                  <a:spLocks/>
                </p:cNvSpPr>
                <p:nvPr/>
              </p:nvSpPr>
              <p:spPr bwMode="auto">
                <a:xfrm>
                  <a:off x="4261" y="3467"/>
                  <a:ext cx="77" cy="120"/>
                </a:xfrm>
                <a:custGeom>
                  <a:avLst/>
                  <a:gdLst>
                    <a:gd name="T0" fmla="*/ 5 w 77"/>
                    <a:gd name="T1" fmla="*/ 0 h 120"/>
                    <a:gd name="T2" fmla="*/ 0 w 77"/>
                    <a:gd name="T3" fmla="*/ 18 h 120"/>
                    <a:gd name="T4" fmla="*/ 0 w 77"/>
                    <a:gd name="T5" fmla="*/ 53 h 120"/>
                    <a:gd name="T6" fmla="*/ 8 w 77"/>
                    <a:gd name="T7" fmla="*/ 40 h 120"/>
                    <a:gd name="T8" fmla="*/ 16 w 77"/>
                    <a:gd name="T9" fmla="*/ 57 h 120"/>
                    <a:gd name="T10" fmla="*/ 19 w 77"/>
                    <a:gd name="T11" fmla="*/ 82 h 120"/>
                    <a:gd name="T12" fmla="*/ 31 w 77"/>
                    <a:gd name="T13" fmla="*/ 104 h 120"/>
                    <a:gd name="T14" fmla="*/ 50 w 77"/>
                    <a:gd name="T15" fmla="*/ 117 h 120"/>
                    <a:gd name="T16" fmla="*/ 64 w 77"/>
                    <a:gd name="T17" fmla="*/ 120 h 120"/>
                    <a:gd name="T18" fmla="*/ 77 w 77"/>
                    <a:gd name="T19" fmla="*/ 117 h 120"/>
                    <a:gd name="T20" fmla="*/ 77 w 77"/>
                    <a:gd name="T21" fmla="*/ 94 h 120"/>
                    <a:gd name="T22" fmla="*/ 67 w 77"/>
                    <a:gd name="T23" fmla="*/ 58 h 120"/>
                    <a:gd name="T24" fmla="*/ 61 w 77"/>
                    <a:gd name="T25" fmla="*/ 67 h 120"/>
                    <a:gd name="T26" fmla="*/ 50 w 77"/>
                    <a:gd name="T27" fmla="*/ 67 h 120"/>
                    <a:gd name="T28" fmla="*/ 34 w 77"/>
                    <a:gd name="T29" fmla="*/ 66 h 120"/>
                    <a:gd name="T30" fmla="*/ 24 w 77"/>
                    <a:gd name="T31" fmla="*/ 50 h 120"/>
                    <a:gd name="T32" fmla="*/ 15 w 77"/>
                    <a:gd name="T33" fmla="*/ 31 h 120"/>
                    <a:gd name="T34" fmla="*/ 5 w 77"/>
                    <a:gd name="T35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20">
                      <a:moveTo>
                        <a:pt x="5" y="0"/>
                      </a:moveTo>
                      <a:lnTo>
                        <a:pt x="0" y="18"/>
                      </a:lnTo>
                      <a:lnTo>
                        <a:pt x="0" y="53"/>
                      </a:lnTo>
                      <a:lnTo>
                        <a:pt x="8" y="40"/>
                      </a:lnTo>
                      <a:lnTo>
                        <a:pt x="16" y="57"/>
                      </a:lnTo>
                      <a:lnTo>
                        <a:pt x="19" y="82"/>
                      </a:lnTo>
                      <a:lnTo>
                        <a:pt x="31" y="104"/>
                      </a:lnTo>
                      <a:lnTo>
                        <a:pt x="50" y="117"/>
                      </a:lnTo>
                      <a:lnTo>
                        <a:pt x="64" y="120"/>
                      </a:lnTo>
                      <a:lnTo>
                        <a:pt x="77" y="117"/>
                      </a:lnTo>
                      <a:lnTo>
                        <a:pt x="77" y="94"/>
                      </a:lnTo>
                      <a:lnTo>
                        <a:pt x="67" y="58"/>
                      </a:lnTo>
                      <a:lnTo>
                        <a:pt x="61" y="67"/>
                      </a:lnTo>
                      <a:lnTo>
                        <a:pt x="50" y="67"/>
                      </a:lnTo>
                      <a:lnTo>
                        <a:pt x="34" y="66"/>
                      </a:lnTo>
                      <a:lnTo>
                        <a:pt x="24" y="50"/>
                      </a:lnTo>
                      <a:lnTo>
                        <a:pt x="15" y="3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7F5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153" name="Freeform 33"/>
                <p:cNvSpPr>
                  <a:spLocks/>
                </p:cNvSpPr>
                <p:nvPr/>
              </p:nvSpPr>
              <p:spPr bwMode="auto">
                <a:xfrm>
                  <a:off x="4169" y="3469"/>
                  <a:ext cx="70" cy="124"/>
                </a:xfrm>
                <a:custGeom>
                  <a:avLst/>
                  <a:gdLst>
                    <a:gd name="T0" fmla="*/ 69 w 70"/>
                    <a:gd name="T1" fmla="*/ 0 h 124"/>
                    <a:gd name="T2" fmla="*/ 70 w 70"/>
                    <a:gd name="T3" fmla="*/ 50 h 124"/>
                    <a:gd name="T4" fmla="*/ 66 w 70"/>
                    <a:gd name="T5" fmla="*/ 37 h 124"/>
                    <a:gd name="T6" fmla="*/ 60 w 70"/>
                    <a:gd name="T7" fmla="*/ 53 h 124"/>
                    <a:gd name="T8" fmla="*/ 55 w 70"/>
                    <a:gd name="T9" fmla="*/ 77 h 124"/>
                    <a:gd name="T10" fmla="*/ 49 w 70"/>
                    <a:gd name="T11" fmla="*/ 96 h 124"/>
                    <a:gd name="T12" fmla="*/ 34 w 70"/>
                    <a:gd name="T13" fmla="*/ 112 h 124"/>
                    <a:gd name="T14" fmla="*/ 22 w 70"/>
                    <a:gd name="T15" fmla="*/ 121 h 124"/>
                    <a:gd name="T16" fmla="*/ 9 w 70"/>
                    <a:gd name="T17" fmla="*/ 124 h 124"/>
                    <a:gd name="T18" fmla="*/ 5 w 70"/>
                    <a:gd name="T19" fmla="*/ 119 h 124"/>
                    <a:gd name="T20" fmla="*/ 0 w 70"/>
                    <a:gd name="T21" fmla="*/ 107 h 124"/>
                    <a:gd name="T22" fmla="*/ 0 w 70"/>
                    <a:gd name="T23" fmla="*/ 95 h 124"/>
                    <a:gd name="T24" fmla="*/ 1 w 70"/>
                    <a:gd name="T25" fmla="*/ 83 h 124"/>
                    <a:gd name="T26" fmla="*/ 7 w 70"/>
                    <a:gd name="T27" fmla="*/ 61 h 124"/>
                    <a:gd name="T28" fmla="*/ 17 w 70"/>
                    <a:gd name="T29" fmla="*/ 69 h 124"/>
                    <a:gd name="T30" fmla="*/ 33 w 70"/>
                    <a:gd name="T31" fmla="*/ 69 h 124"/>
                    <a:gd name="T32" fmla="*/ 43 w 70"/>
                    <a:gd name="T33" fmla="*/ 68 h 124"/>
                    <a:gd name="T34" fmla="*/ 62 w 70"/>
                    <a:gd name="T35" fmla="*/ 26 h 124"/>
                    <a:gd name="T36" fmla="*/ 69 w 70"/>
                    <a:gd name="T37" fmla="*/ 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0" h="124">
                      <a:moveTo>
                        <a:pt x="69" y="0"/>
                      </a:moveTo>
                      <a:lnTo>
                        <a:pt x="70" y="50"/>
                      </a:lnTo>
                      <a:lnTo>
                        <a:pt x="66" y="37"/>
                      </a:lnTo>
                      <a:lnTo>
                        <a:pt x="60" y="53"/>
                      </a:lnTo>
                      <a:lnTo>
                        <a:pt x="55" y="77"/>
                      </a:lnTo>
                      <a:lnTo>
                        <a:pt x="49" y="96"/>
                      </a:lnTo>
                      <a:lnTo>
                        <a:pt x="34" y="112"/>
                      </a:lnTo>
                      <a:lnTo>
                        <a:pt x="22" y="121"/>
                      </a:lnTo>
                      <a:lnTo>
                        <a:pt x="9" y="124"/>
                      </a:lnTo>
                      <a:lnTo>
                        <a:pt x="5" y="119"/>
                      </a:lnTo>
                      <a:lnTo>
                        <a:pt x="0" y="107"/>
                      </a:lnTo>
                      <a:lnTo>
                        <a:pt x="0" y="95"/>
                      </a:lnTo>
                      <a:lnTo>
                        <a:pt x="1" y="83"/>
                      </a:lnTo>
                      <a:lnTo>
                        <a:pt x="7" y="61"/>
                      </a:lnTo>
                      <a:lnTo>
                        <a:pt x="17" y="69"/>
                      </a:lnTo>
                      <a:lnTo>
                        <a:pt x="33" y="69"/>
                      </a:lnTo>
                      <a:lnTo>
                        <a:pt x="43" y="68"/>
                      </a:lnTo>
                      <a:lnTo>
                        <a:pt x="62" y="2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7F5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164" name="Group 44"/>
              <p:cNvGrpSpPr>
                <a:grpSpLocks/>
              </p:cNvGrpSpPr>
              <p:nvPr/>
            </p:nvGrpSpPr>
            <p:grpSpPr bwMode="auto">
              <a:xfrm>
                <a:off x="4134" y="2581"/>
                <a:ext cx="270" cy="881"/>
                <a:chOff x="4134" y="2581"/>
                <a:chExt cx="270" cy="881"/>
              </a:xfrm>
            </p:grpSpPr>
            <p:grpSp>
              <p:nvGrpSpPr>
                <p:cNvPr id="261159" name="Group 39"/>
                <p:cNvGrpSpPr>
                  <a:grpSpLocks/>
                </p:cNvGrpSpPr>
                <p:nvPr/>
              </p:nvGrpSpPr>
              <p:grpSpPr bwMode="auto">
                <a:xfrm>
                  <a:off x="4134" y="2581"/>
                  <a:ext cx="270" cy="881"/>
                  <a:chOff x="4134" y="2581"/>
                  <a:chExt cx="270" cy="881"/>
                </a:xfrm>
              </p:grpSpPr>
              <p:sp>
                <p:nvSpPr>
                  <p:cNvPr id="261155" name="Freeform 35"/>
                  <p:cNvSpPr>
                    <a:spLocks/>
                  </p:cNvSpPr>
                  <p:nvPr/>
                </p:nvSpPr>
                <p:spPr bwMode="auto">
                  <a:xfrm>
                    <a:off x="4134" y="2581"/>
                    <a:ext cx="270" cy="881"/>
                  </a:xfrm>
                  <a:custGeom>
                    <a:avLst/>
                    <a:gdLst>
                      <a:gd name="T0" fmla="*/ 76 w 270"/>
                      <a:gd name="T1" fmla="*/ 9 h 881"/>
                      <a:gd name="T2" fmla="*/ 23 w 270"/>
                      <a:gd name="T3" fmla="*/ 38 h 881"/>
                      <a:gd name="T4" fmla="*/ 10 w 270"/>
                      <a:gd name="T5" fmla="*/ 62 h 881"/>
                      <a:gd name="T6" fmla="*/ 0 w 270"/>
                      <a:gd name="T7" fmla="*/ 265 h 881"/>
                      <a:gd name="T8" fmla="*/ 4 w 270"/>
                      <a:gd name="T9" fmla="*/ 313 h 881"/>
                      <a:gd name="T10" fmla="*/ 36 w 270"/>
                      <a:gd name="T11" fmla="*/ 309 h 881"/>
                      <a:gd name="T12" fmla="*/ 35 w 270"/>
                      <a:gd name="T13" fmla="*/ 429 h 881"/>
                      <a:gd name="T14" fmla="*/ 50 w 270"/>
                      <a:gd name="T15" fmla="*/ 429 h 881"/>
                      <a:gd name="T16" fmla="*/ 69 w 270"/>
                      <a:gd name="T17" fmla="*/ 678 h 881"/>
                      <a:gd name="T18" fmla="*/ 70 w 270"/>
                      <a:gd name="T19" fmla="*/ 810 h 881"/>
                      <a:gd name="T20" fmla="*/ 73 w 270"/>
                      <a:gd name="T21" fmla="*/ 870 h 881"/>
                      <a:gd name="T22" fmla="*/ 86 w 270"/>
                      <a:gd name="T23" fmla="*/ 881 h 881"/>
                      <a:gd name="T24" fmla="*/ 109 w 270"/>
                      <a:gd name="T25" fmla="*/ 871 h 881"/>
                      <a:gd name="T26" fmla="*/ 122 w 270"/>
                      <a:gd name="T27" fmla="*/ 769 h 881"/>
                      <a:gd name="T28" fmla="*/ 132 w 270"/>
                      <a:gd name="T29" fmla="*/ 875 h 881"/>
                      <a:gd name="T30" fmla="*/ 151 w 270"/>
                      <a:gd name="T31" fmla="*/ 880 h 881"/>
                      <a:gd name="T32" fmla="*/ 169 w 270"/>
                      <a:gd name="T33" fmla="*/ 873 h 881"/>
                      <a:gd name="T34" fmla="*/ 188 w 270"/>
                      <a:gd name="T35" fmla="*/ 673 h 881"/>
                      <a:gd name="T36" fmla="*/ 212 w 270"/>
                      <a:gd name="T37" fmla="*/ 526 h 881"/>
                      <a:gd name="T38" fmla="*/ 249 w 270"/>
                      <a:gd name="T39" fmla="*/ 390 h 881"/>
                      <a:gd name="T40" fmla="*/ 270 w 270"/>
                      <a:gd name="T41" fmla="*/ 388 h 881"/>
                      <a:gd name="T42" fmla="*/ 251 w 270"/>
                      <a:gd name="T43" fmla="*/ 200 h 881"/>
                      <a:gd name="T44" fmla="*/ 250 w 270"/>
                      <a:gd name="T45" fmla="*/ 53 h 881"/>
                      <a:gd name="T46" fmla="*/ 238 w 270"/>
                      <a:gd name="T47" fmla="*/ 36 h 881"/>
                      <a:gd name="T48" fmla="*/ 182 w 270"/>
                      <a:gd name="T49" fmla="*/ 0 h 881"/>
                      <a:gd name="T50" fmla="*/ 134 w 270"/>
                      <a:gd name="T51" fmla="*/ 79 h 881"/>
                      <a:gd name="T52" fmla="*/ 76 w 270"/>
                      <a:gd name="T53" fmla="*/ 9 h 8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270" h="881">
                        <a:moveTo>
                          <a:pt x="76" y="9"/>
                        </a:moveTo>
                        <a:lnTo>
                          <a:pt x="23" y="38"/>
                        </a:lnTo>
                        <a:lnTo>
                          <a:pt x="10" y="62"/>
                        </a:lnTo>
                        <a:lnTo>
                          <a:pt x="0" y="265"/>
                        </a:lnTo>
                        <a:lnTo>
                          <a:pt x="4" y="313"/>
                        </a:lnTo>
                        <a:lnTo>
                          <a:pt x="36" y="309"/>
                        </a:lnTo>
                        <a:lnTo>
                          <a:pt x="35" y="429"/>
                        </a:lnTo>
                        <a:lnTo>
                          <a:pt x="50" y="429"/>
                        </a:lnTo>
                        <a:lnTo>
                          <a:pt x="69" y="678"/>
                        </a:lnTo>
                        <a:lnTo>
                          <a:pt x="70" y="810"/>
                        </a:lnTo>
                        <a:lnTo>
                          <a:pt x="73" y="870"/>
                        </a:lnTo>
                        <a:lnTo>
                          <a:pt x="86" y="881"/>
                        </a:lnTo>
                        <a:lnTo>
                          <a:pt x="109" y="871"/>
                        </a:lnTo>
                        <a:lnTo>
                          <a:pt x="122" y="769"/>
                        </a:lnTo>
                        <a:lnTo>
                          <a:pt x="132" y="875"/>
                        </a:lnTo>
                        <a:lnTo>
                          <a:pt x="151" y="880"/>
                        </a:lnTo>
                        <a:lnTo>
                          <a:pt x="169" y="873"/>
                        </a:lnTo>
                        <a:lnTo>
                          <a:pt x="188" y="673"/>
                        </a:lnTo>
                        <a:lnTo>
                          <a:pt x="212" y="526"/>
                        </a:lnTo>
                        <a:lnTo>
                          <a:pt x="249" y="390"/>
                        </a:lnTo>
                        <a:lnTo>
                          <a:pt x="270" y="388"/>
                        </a:lnTo>
                        <a:lnTo>
                          <a:pt x="251" y="200"/>
                        </a:lnTo>
                        <a:lnTo>
                          <a:pt x="250" y="53"/>
                        </a:lnTo>
                        <a:lnTo>
                          <a:pt x="238" y="36"/>
                        </a:lnTo>
                        <a:lnTo>
                          <a:pt x="182" y="0"/>
                        </a:lnTo>
                        <a:lnTo>
                          <a:pt x="134" y="79"/>
                        </a:lnTo>
                        <a:lnTo>
                          <a:pt x="76" y="9"/>
                        </a:lnTo>
                        <a:close/>
                      </a:path>
                    </a:pathLst>
                  </a:custGeom>
                  <a:solidFill>
                    <a:srgbClr val="7F5F3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1158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4171" y="2821"/>
                    <a:ext cx="118" cy="185"/>
                    <a:chOff x="4171" y="2821"/>
                    <a:chExt cx="118" cy="185"/>
                  </a:xfrm>
                </p:grpSpPr>
                <p:sp>
                  <p:nvSpPr>
                    <p:cNvPr id="261156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4186" y="2821"/>
                      <a:ext cx="103" cy="185"/>
                    </a:xfrm>
                    <a:custGeom>
                      <a:avLst/>
                      <a:gdLst>
                        <a:gd name="T0" fmla="*/ 0 w 103"/>
                        <a:gd name="T1" fmla="*/ 185 h 185"/>
                        <a:gd name="T2" fmla="*/ 101 w 103"/>
                        <a:gd name="T3" fmla="*/ 176 h 185"/>
                        <a:gd name="T4" fmla="*/ 103 w 103"/>
                        <a:gd name="T5" fmla="*/ 0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03" h="185">
                          <a:moveTo>
                            <a:pt x="0" y="185"/>
                          </a:moveTo>
                          <a:lnTo>
                            <a:pt x="101" y="176"/>
                          </a:lnTo>
                          <a:lnTo>
                            <a:pt x="103" y="0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5F3F1F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157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4171" y="2843"/>
                      <a:ext cx="116" cy="47"/>
                    </a:xfrm>
                    <a:custGeom>
                      <a:avLst/>
                      <a:gdLst>
                        <a:gd name="T0" fmla="*/ 0 w 116"/>
                        <a:gd name="T1" fmla="*/ 47 h 47"/>
                        <a:gd name="T2" fmla="*/ 41 w 116"/>
                        <a:gd name="T3" fmla="*/ 34 h 47"/>
                        <a:gd name="T4" fmla="*/ 116 w 116"/>
                        <a:gd name="T5" fmla="*/ 0 h 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16" h="47">
                          <a:moveTo>
                            <a:pt x="0" y="47"/>
                          </a:moveTo>
                          <a:lnTo>
                            <a:pt x="41" y="34"/>
                          </a:lnTo>
                          <a:lnTo>
                            <a:pt x="116" y="0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5F3F1F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1163" name="Group 43"/>
                <p:cNvGrpSpPr>
                  <a:grpSpLocks/>
                </p:cNvGrpSpPr>
                <p:nvPr/>
              </p:nvGrpSpPr>
              <p:grpSpPr bwMode="auto">
                <a:xfrm>
                  <a:off x="4169" y="2672"/>
                  <a:ext cx="167" cy="219"/>
                  <a:chOff x="4169" y="2672"/>
                  <a:chExt cx="167" cy="219"/>
                </a:xfrm>
              </p:grpSpPr>
              <p:sp>
                <p:nvSpPr>
                  <p:cNvPr id="261160" name="Freeform 40"/>
                  <p:cNvSpPr>
                    <a:spLocks/>
                  </p:cNvSpPr>
                  <p:nvPr/>
                </p:nvSpPr>
                <p:spPr bwMode="auto">
                  <a:xfrm>
                    <a:off x="4182" y="2672"/>
                    <a:ext cx="143" cy="165"/>
                  </a:xfrm>
                  <a:custGeom>
                    <a:avLst/>
                    <a:gdLst>
                      <a:gd name="T0" fmla="*/ 0 w 143"/>
                      <a:gd name="T1" fmla="*/ 59 h 165"/>
                      <a:gd name="T2" fmla="*/ 92 w 143"/>
                      <a:gd name="T3" fmla="*/ 0 h 165"/>
                      <a:gd name="T4" fmla="*/ 143 w 143"/>
                      <a:gd name="T5" fmla="*/ 111 h 165"/>
                      <a:gd name="T6" fmla="*/ 51 w 143"/>
                      <a:gd name="T7" fmla="*/ 165 h 165"/>
                      <a:gd name="T8" fmla="*/ 0 w 143"/>
                      <a:gd name="T9" fmla="*/ 59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3" h="165">
                        <a:moveTo>
                          <a:pt x="0" y="59"/>
                        </a:moveTo>
                        <a:lnTo>
                          <a:pt x="92" y="0"/>
                        </a:lnTo>
                        <a:lnTo>
                          <a:pt x="143" y="111"/>
                        </a:lnTo>
                        <a:lnTo>
                          <a:pt x="51" y="165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161" name="Freeform 41"/>
                  <p:cNvSpPr>
                    <a:spLocks/>
                  </p:cNvSpPr>
                  <p:nvPr/>
                </p:nvSpPr>
                <p:spPr bwMode="auto">
                  <a:xfrm>
                    <a:off x="4274" y="2741"/>
                    <a:ext cx="62" cy="89"/>
                  </a:xfrm>
                  <a:custGeom>
                    <a:avLst/>
                    <a:gdLst>
                      <a:gd name="T0" fmla="*/ 0 w 62"/>
                      <a:gd name="T1" fmla="*/ 55 h 89"/>
                      <a:gd name="T2" fmla="*/ 15 w 62"/>
                      <a:gd name="T3" fmla="*/ 41 h 89"/>
                      <a:gd name="T4" fmla="*/ 24 w 62"/>
                      <a:gd name="T5" fmla="*/ 15 h 89"/>
                      <a:gd name="T6" fmla="*/ 36 w 62"/>
                      <a:gd name="T7" fmla="*/ 7 h 89"/>
                      <a:gd name="T8" fmla="*/ 42 w 62"/>
                      <a:gd name="T9" fmla="*/ 0 h 89"/>
                      <a:gd name="T10" fmla="*/ 46 w 62"/>
                      <a:gd name="T11" fmla="*/ 3 h 89"/>
                      <a:gd name="T12" fmla="*/ 47 w 62"/>
                      <a:gd name="T13" fmla="*/ 9 h 89"/>
                      <a:gd name="T14" fmla="*/ 59 w 62"/>
                      <a:gd name="T15" fmla="*/ 22 h 89"/>
                      <a:gd name="T16" fmla="*/ 62 w 62"/>
                      <a:gd name="T17" fmla="*/ 44 h 89"/>
                      <a:gd name="T18" fmla="*/ 59 w 62"/>
                      <a:gd name="T19" fmla="*/ 59 h 89"/>
                      <a:gd name="T20" fmla="*/ 41 w 62"/>
                      <a:gd name="T21" fmla="*/ 77 h 89"/>
                      <a:gd name="T22" fmla="*/ 6 w 62"/>
                      <a:gd name="T23" fmla="*/ 89 h 89"/>
                      <a:gd name="T24" fmla="*/ 0 w 62"/>
                      <a:gd name="T25" fmla="*/ 55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62" h="89">
                        <a:moveTo>
                          <a:pt x="0" y="55"/>
                        </a:moveTo>
                        <a:lnTo>
                          <a:pt x="15" y="41"/>
                        </a:lnTo>
                        <a:lnTo>
                          <a:pt x="24" y="15"/>
                        </a:lnTo>
                        <a:lnTo>
                          <a:pt x="36" y="7"/>
                        </a:lnTo>
                        <a:lnTo>
                          <a:pt x="42" y="0"/>
                        </a:lnTo>
                        <a:lnTo>
                          <a:pt x="46" y="3"/>
                        </a:lnTo>
                        <a:lnTo>
                          <a:pt x="47" y="9"/>
                        </a:lnTo>
                        <a:lnTo>
                          <a:pt x="59" y="22"/>
                        </a:lnTo>
                        <a:lnTo>
                          <a:pt x="62" y="44"/>
                        </a:lnTo>
                        <a:lnTo>
                          <a:pt x="59" y="59"/>
                        </a:lnTo>
                        <a:lnTo>
                          <a:pt x="41" y="77"/>
                        </a:lnTo>
                        <a:lnTo>
                          <a:pt x="6" y="89"/>
                        </a:lnTo>
                        <a:lnTo>
                          <a:pt x="0" y="55"/>
                        </a:lnTo>
                        <a:close/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162" name="Freeform 42"/>
                  <p:cNvSpPr>
                    <a:spLocks/>
                  </p:cNvSpPr>
                  <p:nvPr/>
                </p:nvSpPr>
                <p:spPr bwMode="auto">
                  <a:xfrm>
                    <a:off x="4169" y="2792"/>
                    <a:ext cx="116" cy="99"/>
                  </a:xfrm>
                  <a:custGeom>
                    <a:avLst/>
                    <a:gdLst>
                      <a:gd name="T0" fmla="*/ 0 w 116"/>
                      <a:gd name="T1" fmla="*/ 99 h 99"/>
                      <a:gd name="T2" fmla="*/ 47 w 116"/>
                      <a:gd name="T3" fmla="*/ 82 h 99"/>
                      <a:gd name="T4" fmla="*/ 83 w 116"/>
                      <a:gd name="T5" fmla="*/ 62 h 99"/>
                      <a:gd name="T6" fmla="*/ 116 w 116"/>
                      <a:gd name="T7" fmla="*/ 43 h 99"/>
                      <a:gd name="T8" fmla="*/ 103 w 116"/>
                      <a:gd name="T9" fmla="*/ 0 h 99"/>
                      <a:gd name="T10" fmla="*/ 42 w 116"/>
                      <a:gd name="T11" fmla="*/ 27 h 99"/>
                      <a:gd name="T12" fmla="*/ 5 w 116"/>
                      <a:gd name="T13" fmla="*/ 40 h 99"/>
                      <a:gd name="T14" fmla="*/ 4 w 116"/>
                      <a:gd name="T15" fmla="*/ 33 h 99"/>
                      <a:gd name="T16" fmla="*/ 0 w 116"/>
                      <a:gd name="T17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16" h="99">
                        <a:moveTo>
                          <a:pt x="0" y="99"/>
                        </a:moveTo>
                        <a:lnTo>
                          <a:pt x="47" y="82"/>
                        </a:lnTo>
                        <a:lnTo>
                          <a:pt x="83" y="62"/>
                        </a:lnTo>
                        <a:lnTo>
                          <a:pt x="116" y="43"/>
                        </a:lnTo>
                        <a:lnTo>
                          <a:pt x="103" y="0"/>
                        </a:lnTo>
                        <a:lnTo>
                          <a:pt x="42" y="27"/>
                        </a:lnTo>
                        <a:lnTo>
                          <a:pt x="5" y="40"/>
                        </a:lnTo>
                        <a:lnTo>
                          <a:pt x="4" y="33"/>
                        </a:lnTo>
                        <a:lnTo>
                          <a:pt x="0" y="99"/>
                        </a:lnTo>
                        <a:close/>
                      </a:path>
                    </a:pathLst>
                  </a:custGeom>
                  <a:solidFill>
                    <a:srgbClr val="7F5F3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61165" name="Freeform 45"/>
              <p:cNvSpPr>
                <a:spLocks/>
              </p:cNvSpPr>
              <p:nvPr/>
            </p:nvSpPr>
            <p:spPr bwMode="auto">
              <a:xfrm>
                <a:off x="4254" y="3034"/>
                <a:ext cx="15" cy="320"/>
              </a:xfrm>
              <a:custGeom>
                <a:avLst/>
                <a:gdLst>
                  <a:gd name="T0" fmla="*/ 15 w 15"/>
                  <a:gd name="T1" fmla="*/ 0 h 320"/>
                  <a:gd name="T2" fmla="*/ 10 w 15"/>
                  <a:gd name="T3" fmla="*/ 172 h 320"/>
                  <a:gd name="T4" fmla="*/ 0 w 15"/>
                  <a:gd name="T5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320">
                    <a:moveTo>
                      <a:pt x="15" y="0"/>
                    </a:moveTo>
                    <a:lnTo>
                      <a:pt x="10" y="172"/>
                    </a:lnTo>
                    <a:lnTo>
                      <a:pt x="0" y="320"/>
                    </a:lnTo>
                  </a:path>
                </a:pathLst>
              </a:custGeom>
              <a:noFill/>
              <a:ln w="11113">
                <a:solidFill>
                  <a:srgbClr val="5F3F1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1184" name="Group 64"/>
            <p:cNvGrpSpPr>
              <a:grpSpLocks/>
            </p:cNvGrpSpPr>
            <p:nvPr/>
          </p:nvGrpSpPr>
          <p:grpSpPr bwMode="auto">
            <a:xfrm>
              <a:off x="4585" y="2342"/>
              <a:ext cx="378" cy="1159"/>
              <a:chOff x="4585" y="2342"/>
              <a:chExt cx="378" cy="1159"/>
            </a:xfrm>
          </p:grpSpPr>
          <p:grpSp>
            <p:nvGrpSpPr>
              <p:cNvPr id="261174" name="Group 54"/>
              <p:cNvGrpSpPr>
                <a:grpSpLocks/>
              </p:cNvGrpSpPr>
              <p:nvPr/>
            </p:nvGrpSpPr>
            <p:grpSpPr bwMode="auto">
              <a:xfrm>
                <a:off x="4585" y="2512"/>
                <a:ext cx="378" cy="325"/>
                <a:chOff x="4585" y="2512"/>
                <a:chExt cx="378" cy="325"/>
              </a:xfrm>
            </p:grpSpPr>
            <p:sp>
              <p:nvSpPr>
                <p:cNvPr id="261167" name="Freeform 47"/>
                <p:cNvSpPr>
                  <a:spLocks/>
                </p:cNvSpPr>
                <p:nvPr/>
              </p:nvSpPr>
              <p:spPr bwMode="auto">
                <a:xfrm>
                  <a:off x="4585" y="2512"/>
                  <a:ext cx="378" cy="325"/>
                </a:xfrm>
                <a:custGeom>
                  <a:avLst/>
                  <a:gdLst>
                    <a:gd name="T0" fmla="*/ 143 w 378"/>
                    <a:gd name="T1" fmla="*/ 0 h 325"/>
                    <a:gd name="T2" fmla="*/ 98 w 378"/>
                    <a:gd name="T3" fmla="*/ 27 h 325"/>
                    <a:gd name="T4" fmla="*/ 52 w 378"/>
                    <a:gd name="T5" fmla="*/ 49 h 325"/>
                    <a:gd name="T6" fmla="*/ 24 w 378"/>
                    <a:gd name="T7" fmla="*/ 142 h 325"/>
                    <a:gd name="T8" fmla="*/ 1 w 378"/>
                    <a:gd name="T9" fmla="*/ 214 h 325"/>
                    <a:gd name="T10" fmla="*/ 0 w 378"/>
                    <a:gd name="T11" fmla="*/ 229 h 325"/>
                    <a:gd name="T12" fmla="*/ 21 w 378"/>
                    <a:gd name="T13" fmla="*/ 264 h 325"/>
                    <a:gd name="T14" fmla="*/ 34 w 378"/>
                    <a:gd name="T15" fmla="*/ 276 h 325"/>
                    <a:gd name="T16" fmla="*/ 46 w 378"/>
                    <a:gd name="T17" fmla="*/ 279 h 325"/>
                    <a:gd name="T18" fmla="*/ 47 w 378"/>
                    <a:gd name="T19" fmla="*/ 288 h 325"/>
                    <a:gd name="T20" fmla="*/ 69 w 378"/>
                    <a:gd name="T21" fmla="*/ 274 h 325"/>
                    <a:gd name="T22" fmla="*/ 72 w 378"/>
                    <a:gd name="T23" fmla="*/ 312 h 325"/>
                    <a:gd name="T24" fmla="*/ 85 w 378"/>
                    <a:gd name="T25" fmla="*/ 325 h 325"/>
                    <a:gd name="T26" fmla="*/ 305 w 378"/>
                    <a:gd name="T27" fmla="*/ 325 h 325"/>
                    <a:gd name="T28" fmla="*/ 324 w 378"/>
                    <a:gd name="T29" fmla="*/ 307 h 325"/>
                    <a:gd name="T30" fmla="*/ 320 w 378"/>
                    <a:gd name="T31" fmla="*/ 274 h 325"/>
                    <a:gd name="T32" fmla="*/ 345 w 378"/>
                    <a:gd name="T33" fmla="*/ 295 h 325"/>
                    <a:gd name="T34" fmla="*/ 378 w 378"/>
                    <a:gd name="T35" fmla="*/ 233 h 325"/>
                    <a:gd name="T36" fmla="*/ 310 w 378"/>
                    <a:gd name="T37" fmla="*/ 42 h 325"/>
                    <a:gd name="T38" fmla="*/ 238 w 378"/>
                    <a:gd name="T39" fmla="*/ 18 h 325"/>
                    <a:gd name="T40" fmla="*/ 216 w 378"/>
                    <a:gd name="T41" fmla="*/ 5 h 325"/>
                    <a:gd name="T42" fmla="*/ 182 w 378"/>
                    <a:gd name="T43" fmla="*/ 36 h 325"/>
                    <a:gd name="T44" fmla="*/ 143 w 378"/>
                    <a:gd name="T45" fmla="*/ 0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78" h="325">
                      <a:moveTo>
                        <a:pt x="143" y="0"/>
                      </a:moveTo>
                      <a:lnTo>
                        <a:pt x="98" y="27"/>
                      </a:lnTo>
                      <a:lnTo>
                        <a:pt x="52" y="49"/>
                      </a:lnTo>
                      <a:lnTo>
                        <a:pt x="24" y="142"/>
                      </a:lnTo>
                      <a:lnTo>
                        <a:pt x="1" y="214"/>
                      </a:lnTo>
                      <a:lnTo>
                        <a:pt x="0" y="229"/>
                      </a:lnTo>
                      <a:lnTo>
                        <a:pt x="21" y="264"/>
                      </a:lnTo>
                      <a:lnTo>
                        <a:pt x="34" y="276"/>
                      </a:lnTo>
                      <a:lnTo>
                        <a:pt x="46" y="279"/>
                      </a:lnTo>
                      <a:lnTo>
                        <a:pt x="47" y="288"/>
                      </a:lnTo>
                      <a:lnTo>
                        <a:pt x="69" y="274"/>
                      </a:lnTo>
                      <a:lnTo>
                        <a:pt x="72" y="312"/>
                      </a:lnTo>
                      <a:lnTo>
                        <a:pt x="85" y="325"/>
                      </a:lnTo>
                      <a:lnTo>
                        <a:pt x="305" y="325"/>
                      </a:lnTo>
                      <a:lnTo>
                        <a:pt x="324" y="307"/>
                      </a:lnTo>
                      <a:lnTo>
                        <a:pt x="320" y="274"/>
                      </a:lnTo>
                      <a:lnTo>
                        <a:pt x="345" y="295"/>
                      </a:lnTo>
                      <a:lnTo>
                        <a:pt x="378" y="233"/>
                      </a:lnTo>
                      <a:lnTo>
                        <a:pt x="310" y="42"/>
                      </a:lnTo>
                      <a:lnTo>
                        <a:pt x="238" y="18"/>
                      </a:lnTo>
                      <a:lnTo>
                        <a:pt x="216" y="5"/>
                      </a:lnTo>
                      <a:lnTo>
                        <a:pt x="182" y="36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rgbClr val="3F7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1173" name="Group 53"/>
                <p:cNvGrpSpPr>
                  <a:grpSpLocks/>
                </p:cNvGrpSpPr>
                <p:nvPr/>
              </p:nvGrpSpPr>
              <p:grpSpPr bwMode="auto">
                <a:xfrm>
                  <a:off x="4659" y="2545"/>
                  <a:ext cx="263" cy="292"/>
                  <a:chOff x="4659" y="2545"/>
                  <a:chExt cx="263" cy="292"/>
                </a:xfrm>
              </p:grpSpPr>
              <p:sp>
                <p:nvSpPr>
                  <p:cNvPr id="261168" name="Freeform 48"/>
                  <p:cNvSpPr>
                    <a:spLocks/>
                  </p:cNvSpPr>
                  <p:nvPr/>
                </p:nvSpPr>
                <p:spPr bwMode="auto">
                  <a:xfrm>
                    <a:off x="4742" y="2545"/>
                    <a:ext cx="55" cy="292"/>
                  </a:xfrm>
                  <a:custGeom>
                    <a:avLst/>
                    <a:gdLst>
                      <a:gd name="T0" fmla="*/ 15 w 55"/>
                      <a:gd name="T1" fmla="*/ 0 h 292"/>
                      <a:gd name="T2" fmla="*/ 5 w 55"/>
                      <a:gd name="T3" fmla="*/ 20 h 292"/>
                      <a:gd name="T4" fmla="*/ 15 w 55"/>
                      <a:gd name="T5" fmla="*/ 30 h 292"/>
                      <a:gd name="T6" fmla="*/ 0 w 55"/>
                      <a:gd name="T7" fmla="*/ 233 h 292"/>
                      <a:gd name="T8" fmla="*/ 2 w 55"/>
                      <a:gd name="T9" fmla="*/ 269 h 292"/>
                      <a:gd name="T10" fmla="*/ 30 w 55"/>
                      <a:gd name="T11" fmla="*/ 292 h 292"/>
                      <a:gd name="T12" fmla="*/ 55 w 55"/>
                      <a:gd name="T13" fmla="*/ 267 h 292"/>
                      <a:gd name="T14" fmla="*/ 55 w 55"/>
                      <a:gd name="T15" fmla="*/ 225 h 292"/>
                      <a:gd name="T16" fmla="*/ 32 w 55"/>
                      <a:gd name="T17" fmla="*/ 31 h 292"/>
                      <a:gd name="T18" fmla="*/ 42 w 55"/>
                      <a:gd name="T19" fmla="*/ 20 h 292"/>
                      <a:gd name="T20" fmla="*/ 33 w 55"/>
                      <a:gd name="T21" fmla="*/ 1 h 292"/>
                      <a:gd name="T22" fmla="*/ 25 w 55"/>
                      <a:gd name="T23" fmla="*/ 8 h 292"/>
                      <a:gd name="T24" fmla="*/ 15 w 55"/>
                      <a:gd name="T25" fmla="*/ 0 h 2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55" h="292">
                        <a:moveTo>
                          <a:pt x="15" y="0"/>
                        </a:moveTo>
                        <a:lnTo>
                          <a:pt x="5" y="20"/>
                        </a:lnTo>
                        <a:lnTo>
                          <a:pt x="15" y="30"/>
                        </a:lnTo>
                        <a:lnTo>
                          <a:pt x="0" y="233"/>
                        </a:lnTo>
                        <a:lnTo>
                          <a:pt x="2" y="269"/>
                        </a:lnTo>
                        <a:lnTo>
                          <a:pt x="30" y="292"/>
                        </a:lnTo>
                        <a:lnTo>
                          <a:pt x="55" y="267"/>
                        </a:lnTo>
                        <a:lnTo>
                          <a:pt x="55" y="225"/>
                        </a:lnTo>
                        <a:lnTo>
                          <a:pt x="32" y="31"/>
                        </a:lnTo>
                        <a:lnTo>
                          <a:pt x="42" y="20"/>
                        </a:lnTo>
                        <a:lnTo>
                          <a:pt x="33" y="1"/>
                        </a:lnTo>
                        <a:lnTo>
                          <a:pt x="25" y="8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solidFill>
                    <a:srgbClr val="001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1172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4659" y="2669"/>
                    <a:ext cx="263" cy="99"/>
                    <a:chOff x="4659" y="2669"/>
                    <a:chExt cx="263" cy="99"/>
                  </a:xfrm>
                </p:grpSpPr>
                <p:sp>
                  <p:nvSpPr>
                    <p:cNvPr id="261169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4715" y="2690"/>
                      <a:ext cx="205" cy="63"/>
                    </a:xfrm>
                    <a:custGeom>
                      <a:avLst/>
                      <a:gdLst>
                        <a:gd name="T0" fmla="*/ 18 w 205"/>
                        <a:gd name="T1" fmla="*/ 39 h 63"/>
                        <a:gd name="T2" fmla="*/ 157 w 205"/>
                        <a:gd name="T3" fmla="*/ 0 h 63"/>
                        <a:gd name="T4" fmla="*/ 205 w 205"/>
                        <a:gd name="T5" fmla="*/ 5 h 63"/>
                        <a:gd name="T6" fmla="*/ 34 w 205"/>
                        <a:gd name="T7" fmla="*/ 63 h 63"/>
                        <a:gd name="T8" fmla="*/ 0 w 205"/>
                        <a:gd name="T9" fmla="*/ 46 h 63"/>
                        <a:gd name="T10" fmla="*/ 18 w 205"/>
                        <a:gd name="T11" fmla="*/ 39 h 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05" h="63">
                          <a:moveTo>
                            <a:pt x="18" y="39"/>
                          </a:moveTo>
                          <a:lnTo>
                            <a:pt x="157" y="0"/>
                          </a:lnTo>
                          <a:lnTo>
                            <a:pt x="205" y="5"/>
                          </a:lnTo>
                          <a:lnTo>
                            <a:pt x="34" y="63"/>
                          </a:lnTo>
                          <a:lnTo>
                            <a:pt x="0" y="46"/>
                          </a:lnTo>
                          <a:lnTo>
                            <a:pt x="18" y="3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170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807" y="2692"/>
                      <a:ext cx="115" cy="73"/>
                    </a:xfrm>
                    <a:custGeom>
                      <a:avLst/>
                      <a:gdLst>
                        <a:gd name="T0" fmla="*/ 60 w 115"/>
                        <a:gd name="T1" fmla="*/ 0 h 73"/>
                        <a:gd name="T2" fmla="*/ 14 w 115"/>
                        <a:gd name="T3" fmla="*/ 12 h 73"/>
                        <a:gd name="T4" fmla="*/ 11 w 115"/>
                        <a:gd name="T5" fmla="*/ 26 h 73"/>
                        <a:gd name="T6" fmla="*/ 0 w 115"/>
                        <a:gd name="T7" fmla="*/ 39 h 73"/>
                        <a:gd name="T8" fmla="*/ 19 w 115"/>
                        <a:gd name="T9" fmla="*/ 58 h 73"/>
                        <a:gd name="T10" fmla="*/ 45 w 115"/>
                        <a:gd name="T11" fmla="*/ 71 h 73"/>
                        <a:gd name="T12" fmla="*/ 82 w 115"/>
                        <a:gd name="T13" fmla="*/ 73 h 73"/>
                        <a:gd name="T14" fmla="*/ 115 w 115"/>
                        <a:gd name="T15" fmla="*/ 41 h 73"/>
                        <a:gd name="T16" fmla="*/ 111 w 115"/>
                        <a:gd name="T17" fmla="*/ 3 h 73"/>
                        <a:gd name="T18" fmla="*/ 82 w 115"/>
                        <a:gd name="T19" fmla="*/ 21 h 73"/>
                        <a:gd name="T20" fmla="*/ 60 w 115"/>
                        <a:gd name="T21" fmla="*/ 0 h 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115" h="73">
                          <a:moveTo>
                            <a:pt x="60" y="0"/>
                          </a:moveTo>
                          <a:lnTo>
                            <a:pt x="14" y="12"/>
                          </a:lnTo>
                          <a:lnTo>
                            <a:pt x="11" y="26"/>
                          </a:lnTo>
                          <a:lnTo>
                            <a:pt x="0" y="39"/>
                          </a:lnTo>
                          <a:lnTo>
                            <a:pt x="19" y="58"/>
                          </a:lnTo>
                          <a:lnTo>
                            <a:pt x="45" y="71"/>
                          </a:lnTo>
                          <a:lnTo>
                            <a:pt x="82" y="73"/>
                          </a:lnTo>
                          <a:lnTo>
                            <a:pt x="115" y="41"/>
                          </a:lnTo>
                          <a:lnTo>
                            <a:pt x="111" y="3"/>
                          </a:lnTo>
                          <a:lnTo>
                            <a:pt x="82" y="21"/>
                          </a:lnTo>
                          <a:lnTo>
                            <a:pt x="60" y="0"/>
                          </a:lnTo>
                          <a:close/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171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4659" y="2669"/>
                      <a:ext cx="93" cy="99"/>
                    </a:xfrm>
                    <a:custGeom>
                      <a:avLst/>
                      <a:gdLst>
                        <a:gd name="T0" fmla="*/ 0 w 93"/>
                        <a:gd name="T1" fmla="*/ 62 h 99"/>
                        <a:gd name="T2" fmla="*/ 11 w 93"/>
                        <a:gd name="T3" fmla="*/ 44 h 99"/>
                        <a:gd name="T4" fmla="*/ 21 w 93"/>
                        <a:gd name="T5" fmla="*/ 26 h 99"/>
                        <a:gd name="T6" fmla="*/ 26 w 93"/>
                        <a:gd name="T7" fmla="*/ 8 h 99"/>
                        <a:gd name="T8" fmla="*/ 54 w 93"/>
                        <a:gd name="T9" fmla="*/ 0 h 99"/>
                        <a:gd name="T10" fmla="*/ 75 w 93"/>
                        <a:gd name="T11" fmla="*/ 0 h 99"/>
                        <a:gd name="T12" fmla="*/ 93 w 93"/>
                        <a:gd name="T13" fmla="*/ 50 h 99"/>
                        <a:gd name="T14" fmla="*/ 87 w 93"/>
                        <a:gd name="T15" fmla="*/ 62 h 99"/>
                        <a:gd name="T16" fmla="*/ 75 w 93"/>
                        <a:gd name="T17" fmla="*/ 74 h 99"/>
                        <a:gd name="T18" fmla="*/ 56 w 93"/>
                        <a:gd name="T19" fmla="*/ 80 h 99"/>
                        <a:gd name="T20" fmla="*/ 42 w 93"/>
                        <a:gd name="T21" fmla="*/ 81 h 99"/>
                        <a:gd name="T22" fmla="*/ 36 w 93"/>
                        <a:gd name="T23" fmla="*/ 85 h 99"/>
                        <a:gd name="T24" fmla="*/ 27 w 93"/>
                        <a:gd name="T25" fmla="*/ 95 h 99"/>
                        <a:gd name="T26" fmla="*/ 11 w 93"/>
                        <a:gd name="T27" fmla="*/ 99 h 99"/>
                        <a:gd name="T28" fmla="*/ 4 w 93"/>
                        <a:gd name="T29" fmla="*/ 99 h 99"/>
                        <a:gd name="T30" fmla="*/ 0 w 93"/>
                        <a:gd name="T31" fmla="*/ 62 h 9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93" h="99">
                          <a:moveTo>
                            <a:pt x="0" y="62"/>
                          </a:moveTo>
                          <a:lnTo>
                            <a:pt x="11" y="44"/>
                          </a:lnTo>
                          <a:lnTo>
                            <a:pt x="21" y="26"/>
                          </a:lnTo>
                          <a:lnTo>
                            <a:pt x="26" y="8"/>
                          </a:lnTo>
                          <a:lnTo>
                            <a:pt x="54" y="0"/>
                          </a:lnTo>
                          <a:lnTo>
                            <a:pt x="75" y="0"/>
                          </a:lnTo>
                          <a:lnTo>
                            <a:pt x="93" y="50"/>
                          </a:lnTo>
                          <a:lnTo>
                            <a:pt x="87" y="62"/>
                          </a:lnTo>
                          <a:lnTo>
                            <a:pt x="75" y="74"/>
                          </a:lnTo>
                          <a:lnTo>
                            <a:pt x="56" y="80"/>
                          </a:lnTo>
                          <a:lnTo>
                            <a:pt x="42" y="81"/>
                          </a:lnTo>
                          <a:lnTo>
                            <a:pt x="36" y="85"/>
                          </a:lnTo>
                          <a:lnTo>
                            <a:pt x="27" y="95"/>
                          </a:lnTo>
                          <a:lnTo>
                            <a:pt x="11" y="99"/>
                          </a:lnTo>
                          <a:lnTo>
                            <a:pt x="4" y="99"/>
                          </a:lnTo>
                          <a:lnTo>
                            <a:pt x="0" y="62"/>
                          </a:lnTo>
                          <a:close/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61183" name="Group 63"/>
              <p:cNvGrpSpPr>
                <a:grpSpLocks/>
              </p:cNvGrpSpPr>
              <p:nvPr/>
            </p:nvGrpSpPr>
            <p:grpSpPr bwMode="auto">
              <a:xfrm>
                <a:off x="4594" y="2342"/>
                <a:ext cx="355" cy="1159"/>
                <a:chOff x="4594" y="2342"/>
                <a:chExt cx="355" cy="1159"/>
              </a:xfrm>
            </p:grpSpPr>
            <p:grpSp>
              <p:nvGrpSpPr>
                <p:cNvPr id="261178" name="Group 58"/>
                <p:cNvGrpSpPr>
                  <a:grpSpLocks/>
                </p:cNvGrpSpPr>
                <p:nvPr/>
              </p:nvGrpSpPr>
              <p:grpSpPr bwMode="auto">
                <a:xfrm>
                  <a:off x="4704" y="2342"/>
                  <a:ext cx="130" cy="211"/>
                  <a:chOff x="4704" y="2342"/>
                  <a:chExt cx="130" cy="211"/>
                </a:xfrm>
              </p:grpSpPr>
              <p:sp>
                <p:nvSpPr>
                  <p:cNvPr id="261175" name="Freeform 55"/>
                  <p:cNvSpPr>
                    <a:spLocks/>
                  </p:cNvSpPr>
                  <p:nvPr/>
                </p:nvSpPr>
                <p:spPr bwMode="auto">
                  <a:xfrm>
                    <a:off x="4706" y="2354"/>
                    <a:ext cx="121" cy="199"/>
                  </a:xfrm>
                  <a:custGeom>
                    <a:avLst/>
                    <a:gdLst>
                      <a:gd name="T0" fmla="*/ 0 w 121"/>
                      <a:gd name="T1" fmla="*/ 84 h 199"/>
                      <a:gd name="T2" fmla="*/ 5 w 121"/>
                      <a:gd name="T3" fmla="*/ 102 h 199"/>
                      <a:gd name="T4" fmla="*/ 9 w 121"/>
                      <a:gd name="T5" fmla="*/ 112 h 199"/>
                      <a:gd name="T6" fmla="*/ 14 w 121"/>
                      <a:gd name="T7" fmla="*/ 120 h 199"/>
                      <a:gd name="T8" fmla="*/ 21 w 121"/>
                      <a:gd name="T9" fmla="*/ 119 h 199"/>
                      <a:gd name="T10" fmla="*/ 22 w 121"/>
                      <a:gd name="T11" fmla="*/ 119 h 199"/>
                      <a:gd name="T12" fmla="*/ 22 w 121"/>
                      <a:gd name="T13" fmla="*/ 158 h 199"/>
                      <a:gd name="T14" fmla="*/ 61 w 121"/>
                      <a:gd name="T15" fmla="*/ 199 h 199"/>
                      <a:gd name="T16" fmla="*/ 95 w 121"/>
                      <a:gd name="T17" fmla="*/ 168 h 199"/>
                      <a:gd name="T18" fmla="*/ 96 w 121"/>
                      <a:gd name="T19" fmla="*/ 158 h 199"/>
                      <a:gd name="T20" fmla="*/ 100 w 121"/>
                      <a:gd name="T21" fmla="*/ 150 h 199"/>
                      <a:gd name="T22" fmla="*/ 106 w 121"/>
                      <a:gd name="T23" fmla="*/ 142 h 199"/>
                      <a:gd name="T24" fmla="*/ 110 w 121"/>
                      <a:gd name="T25" fmla="*/ 126 h 199"/>
                      <a:gd name="T26" fmla="*/ 117 w 121"/>
                      <a:gd name="T27" fmla="*/ 108 h 199"/>
                      <a:gd name="T28" fmla="*/ 119 w 121"/>
                      <a:gd name="T29" fmla="*/ 93 h 199"/>
                      <a:gd name="T30" fmla="*/ 120 w 121"/>
                      <a:gd name="T31" fmla="*/ 59 h 199"/>
                      <a:gd name="T32" fmla="*/ 121 w 121"/>
                      <a:gd name="T33" fmla="*/ 45 h 199"/>
                      <a:gd name="T34" fmla="*/ 118 w 121"/>
                      <a:gd name="T35" fmla="*/ 30 h 199"/>
                      <a:gd name="T36" fmla="*/ 111 w 121"/>
                      <a:gd name="T37" fmla="*/ 18 h 199"/>
                      <a:gd name="T38" fmla="*/ 97 w 121"/>
                      <a:gd name="T39" fmla="*/ 7 h 199"/>
                      <a:gd name="T40" fmla="*/ 82 w 121"/>
                      <a:gd name="T41" fmla="*/ 2 h 199"/>
                      <a:gd name="T42" fmla="*/ 65 w 121"/>
                      <a:gd name="T43" fmla="*/ 0 h 199"/>
                      <a:gd name="T44" fmla="*/ 48 w 121"/>
                      <a:gd name="T45" fmla="*/ 2 h 199"/>
                      <a:gd name="T46" fmla="*/ 35 w 121"/>
                      <a:gd name="T47" fmla="*/ 7 h 199"/>
                      <a:gd name="T48" fmla="*/ 23 w 121"/>
                      <a:gd name="T49" fmla="*/ 15 h 199"/>
                      <a:gd name="T50" fmla="*/ 15 w 121"/>
                      <a:gd name="T51" fmla="*/ 24 h 199"/>
                      <a:gd name="T52" fmla="*/ 9 w 121"/>
                      <a:gd name="T53" fmla="*/ 33 h 199"/>
                      <a:gd name="T54" fmla="*/ 4 w 121"/>
                      <a:gd name="T55" fmla="*/ 44 h 199"/>
                      <a:gd name="T56" fmla="*/ 3 w 121"/>
                      <a:gd name="T57" fmla="*/ 55 h 199"/>
                      <a:gd name="T58" fmla="*/ 2 w 121"/>
                      <a:gd name="T59" fmla="*/ 69 h 199"/>
                      <a:gd name="T60" fmla="*/ 4 w 121"/>
                      <a:gd name="T61" fmla="*/ 79 h 199"/>
                      <a:gd name="T62" fmla="*/ 0 w 121"/>
                      <a:gd name="T63" fmla="*/ 84 h 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21" h="199">
                        <a:moveTo>
                          <a:pt x="0" y="84"/>
                        </a:moveTo>
                        <a:lnTo>
                          <a:pt x="5" y="102"/>
                        </a:lnTo>
                        <a:lnTo>
                          <a:pt x="9" y="112"/>
                        </a:lnTo>
                        <a:lnTo>
                          <a:pt x="14" y="120"/>
                        </a:lnTo>
                        <a:lnTo>
                          <a:pt x="21" y="119"/>
                        </a:lnTo>
                        <a:lnTo>
                          <a:pt x="22" y="119"/>
                        </a:lnTo>
                        <a:lnTo>
                          <a:pt x="22" y="158"/>
                        </a:lnTo>
                        <a:lnTo>
                          <a:pt x="61" y="199"/>
                        </a:lnTo>
                        <a:lnTo>
                          <a:pt x="95" y="168"/>
                        </a:lnTo>
                        <a:lnTo>
                          <a:pt x="96" y="158"/>
                        </a:lnTo>
                        <a:lnTo>
                          <a:pt x="100" y="150"/>
                        </a:lnTo>
                        <a:lnTo>
                          <a:pt x="106" y="142"/>
                        </a:lnTo>
                        <a:lnTo>
                          <a:pt x="110" y="126"/>
                        </a:lnTo>
                        <a:lnTo>
                          <a:pt x="117" y="108"/>
                        </a:lnTo>
                        <a:lnTo>
                          <a:pt x="119" y="93"/>
                        </a:lnTo>
                        <a:lnTo>
                          <a:pt x="120" y="59"/>
                        </a:lnTo>
                        <a:lnTo>
                          <a:pt x="121" y="45"/>
                        </a:lnTo>
                        <a:lnTo>
                          <a:pt x="118" y="30"/>
                        </a:lnTo>
                        <a:lnTo>
                          <a:pt x="111" y="18"/>
                        </a:lnTo>
                        <a:lnTo>
                          <a:pt x="97" y="7"/>
                        </a:lnTo>
                        <a:lnTo>
                          <a:pt x="82" y="2"/>
                        </a:lnTo>
                        <a:lnTo>
                          <a:pt x="65" y="0"/>
                        </a:lnTo>
                        <a:lnTo>
                          <a:pt x="48" y="2"/>
                        </a:lnTo>
                        <a:lnTo>
                          <a:pt x="35" y="7"/>
                        </a:lnTo>
                        <a:lnTo>
                          <a:pt x="23" y="15"/>
                        </a:lnTo>
                        <a:lnTo>
                          <a:pt x="15" y="24"/>
                        </a:lnTo>
                        <a:lnTo>
                          <a:pt x="9" y="33"/>
                        </a:lnTo>
                        <a:lnTo>
                          <a:pt x="4" y="44"/>
                        </a:lnTo>
                        <a:lnTo>
                          <a:pt x="3" y="55"/>
                        </a:lnTo>
                        <a:lnTo>
                          <a:pt x="2" y="69"/>
                        </a:lnTo>
                        <a:lnTo>
                          <a:pt x="4" y="79"/>
                        </a:lnTo>
                        <a:lnTo>
                          <a:pt x="0" y="84"/>
                        </a:lnTo>
                        <a:close/>
                      </a:path>
                    </a:pathLst>
                  </a:custGeom>
                  <a:solidFill>
                    <a:srgbClr val="FF9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176" name="Freeform 56"/>
                  <p:cNvSpPr>
                    <a:spLocks/>
                  </p:cNvSpPr>
                  <p:nvPr/>
                </p:nvSpPr>
                <p:spPr bwMode="auto">
                  <a:xfrm>
                    <a:off x="4706" y="2368"/>
                    <a:ext cx="85" cy="183"/>
                  </a:xfrm>
                  <a:custGeom>
                    <a:avLst/>
                    <a:gdLst>
                      <a:gd name="T0" fmla="*/ 13 w 85"/>
                      <a:gd name="T1" fmla="*/ 14 h 183"/>
                      <a:gd name="T2" fmla="*/ 18 w 85"/>
                      <a:gd name="T3" fmla="*/ 6 h 183"/>
                      <a:gd name="T4" fmla="*/ 24 w 85"/>
                      <a:gd name="T5" fmla="*/ 0 h 183"/>
                      <a:gd name="T6" fmla="*/ 48 w 85"/>
                      <a:gd name="T7" fmla="*/ 22 h 183"/>
                      <a:gd name="T8" fmla="*/ 49 w 85"/>
                      <a:gd name="T9" fmla="*/ 52 h 183"/>
                      <a:gd name="T10" fmla="*/ 72 w 85"/>
                      <a:gd name="T11" fmla="*/ 58 h 183"/>
                      <a:gd name="T12" fmla="*/ 82 w 85"/>
                      <a:gd name="T13" fmla="*/ 59 h 183"/>
                      <a:gd name="T14" fmla="*/ 85 w 85"/>
                      <a:gd name="T15" fmla="*/ 100 h 183"/>
                      <a:gd name="T16" fmla="*/ 78 w 85"/>
                      <a:gd name="T17" fmla="*/ 98 h 183"/>
                      <a:gd name="T18" fmla="*/ 74 w 85"/>
                      <a:gd name="T19" fmla="*/ 103 h 183"/>
                      <a:gd name="T20" fmla="*/ 74 w 85"/>
                      <a:gd name="T21" fmla="*/ 66 h 183"/>
                      <a:gd name="T22" fmla="*/ 50 w 85"/>
                      <a:gd name="T23" fmla="*/ 70 h 183"/>
                      <a:gd name="T24" fmla="*/ 43 w 85"/>
                      <a:gd name="T25" fmla="*/ 75 h 183"/>
                      <a:gd name="T26" fmla="*/ 38 w 85"/>
                      <a:gd name="T27" fmla="*/ 84 h 183"/>
                      <a:gd name="T28" fmla="*/ 49 w 85"/>
                      <a:gd name="T29" fmla="*/ 100 h 183"/>
                      <a:gd name="T30" fmla="*/ 40 w 85"/>
                      <a:gd name="T31" fmla="*/ 107 h 183"/>
                      <a:gd name="T32" fmla="*/ 40 w 85"/>
                      <a:gd name="T33" fmla="*/ 135 h 183"/>
                      <a:gd name="T34" fmla="*/ 51 w 85"/>
                      <a:gd name="T35" fmla="*/ 140 h 183"/>
                      <a:gd name="T36" fmla="*/ 66 w 85"/>
                      <a:gd name="T37" fmla="*/ 147 h 183"/>
                      <a:gd name="T38" fmla="*/ 59 w 85"/>
                      <a:gd name="T39" fmla="*/ 183 h 183"/>
                      <a:gd name="T40" fmla="*/ 22 w 85"/>
                      <a:gd name="T41" fmla="*/ 145 h 183"/>
                      <a:gd name="T42" fmla="*/ 22 w 85"/>
                      <a:gd name="T43" fmla="*/ 105 h 183"/>
                      <a:gd name="T44" fmla="*/ 13 w 85"/>
                      <a:gd name="T45" fmla="*/ 105 h 183"/>
                      <a:gd name="T46" fmla="*/ 0 w 85"/>
                      <a:gd name="T47" fmla="*/ 72 h 183"/>
                      <a:gd name="T48" fmla="*/ 3 w 85"/>
                      <a:gd name="T49" fmla="*/ 66 h 183"/>
                      <a:gd name="T50" fmla="*/ 2 w 85"/>
                      <a:gd name="T51" fmla="*/ 54 h 183"/>
                      <a:gd name="T52" fmla="*/ 3 w 85"/>
                      <a:gd name="T53" fmla="*/ 47 h 183"/>
                      <a:gd name="T54" fmla="*/ 3 w 85"/>
                      <a:gd name="T55" fmla="*/ 38 h 183"/>
                      <a:gd name="T56" fmla="*/ 6 w 85"/>
                      <a:gd name="T57" fmla="*/ 25 h 183"/>
                      <a:gd name="T58" fmla="*/ 13 w 85"/>
                      <a:gd name="T59" fmla="*/ 14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85" h="183">
                        <a:moveTo>
                          <a:pt x="13" y="14"/>
                        </a:moveTo>
                        <a:lnTo>
                          <a:pt x="18" y="6"/>
                        </a:lnTo>
                        <a:lnTo>
                          <a:pt x="24" y="0"/>
                        </a:lnTo>
                        <a:lnTo>
                          <a:pt x="48" y="22"/>
                        </a:lnTo>
                        <a:lnTo>
                          <a:pt x="49" y="52"/>
                        </a:lnTo>
                        <a:lnTo>
                          <a:pt x="72" y="58"/>
                        </a:lnTo>
                        <a:lnTo>
                          <a:pt x="82" y="59"/>
                        </a:lnTo>
                        <a:lnTo>
                          <a:pt x="85" y="100"/>
                        </a:lnTo>
                        <a:lnTo>
                          <a:pt x="78" y="98"/>
                        </a:lnTo>
                        <a:lnTo>
                          <a:pt x="74" y="103"/>
                        </a:lnTo>
                        <a:lnTo>
                          <a:pt x="74" y="66"/>
                        </a:lnTo>
                        <a:lnTo>
                          <a:pt x="50" y="70"/>
                        </a:lnTo>
                        <a:lnTo>
                          <a:pt x="43" y="75"/>
                        </a:lnTo>
                        <a:lnTo>
                          <a:pt x="38" y="84"/>
                        </a:lnTo>
                        <a:lnTo>
                          <a:pt x="49" y="100"/>
                        </a:lnTo>
                        <a:lnTo>
                          <a:pt x="40" y="107"/>
                        </a:lnTo>
                        <a:lnTo>
                          <a:pt x="40" y="135"/>
                        </a:lnTo>
                        <a:lnTo>
                          <a:pt x="51" y="140"/>
                        </a:lnTo>
                        <a:lnTo>
                          <a:pt x="66" y="147"/>
                        </a:lnTo>
                        <a:lnTo>
                          <a:pt x="59" y="183"/>
                        </a:lnTo>
                        <a:lnTo>
                          <a:pt x="22" y="145"/>
                        </a:lnTo>
                        <a:lnTo>
                          <a:pt x="22" y="105"/>
                        </a:lnTo>
                        <a:lnTo>
                          <a:pt x="13" y="105"/>
                        </a:lnTo>
                        <a:lnTo>
                          <a:pt x="0" y="72"/>
                        </a:lnTo>
                        <a:lnTo>
                          <a:pt x="3" y="66"/>
                        </a:lnTo>
                        <a:lnTo>
                          <a:pt x="2" y="54"/>
                        </a:lnTo>
                        <a:lnTo>
                          <a:pt x="3" y="47"/>
                        </a:lnTo>
                        <a:lnTo>
                          <a:pt x="3" y="38"/>
                        </a:lnTo>
                        <a:lnTo>
                          <a:pt x="6" y="25"/>
                        </a:lnTo>
                        <a:lnTo>
                          <a:pt x="13" y="14"/>
                        </a:lnTo>
                        <a:close/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177" name="Freeform 57"/>
                  <p:cNvSpPr>
                    <a:spLocks/>
                  </p:cNvSpPr>
                  <p:nvPr/>
                </p:nvSpPr>
                <p:spPr bwMode="auto">
                  <a:xfrm>
                    <a:off x="4704" y="2342"/>
                    <a:ext cx="130" cy="109"/>
                  </a:xfrm>
                  <a:custGeom>
                    <a:avLst/>
                    <a:gdLst>
                      <a:gd name="T0" fmla="*/ 0 w 130"/>
                      <a:gd name="T1" fmla="*/ 89 h 109"/>
                      <a:gd name="T2" fmla="*/ 0 w 130"/>
                      <a:gd name="T3" fmla="*/ 75 h 109"/>
                      <a:gd name="T4" fmla="*/ 2 w 130"/>
                      <a:gd name="T5" fmla="*/ 57 h 109"/>
                      <a:gd name="T6" fmla="*/ 5 w 130"/>
                      <a:gd name="T7" fmla="*/ 42 h 109"/>
                      <a:gd name="T8" fmla="*/ 10 w 130"/>
                      <a:gd name="T9" fmla="*/ 30 h 109"/>
                      <a:gd name="T10" fmla="*/ 17 w 130"/>
                      <a:gd name="T11" fmla="*/ 19 h 109"/>
                      <a:gd name="T12" fmla="*/ 28 w 130"/>
                      <a:gd name="T13" fmla="*/ 15 h 109"/>
                      <a:gd name="T14" fmla="*/ 34 w 130"/>
                      <a:gd name="T15" fmla="*/ 10 h 109"/>
                      <a:gd name="T16" fmla="*/ 45 w 130"/>
                      <a:gd name="T17" fmla="*/ 5 h 109"/>
                      <a:gd name="T18" fmla="*/ 58 w 130"/>
                      <a:gd name="T19" fmla="*/ 0 h 109"/>
                      <a:gd name="T20" fmla="*/ 73 w 130"/>
                      <a:gd name="T21" fmla="*/ 0 h 109"/>
                      <a:gd name="T22" fmla="*/ 88 w 130"/>
                      <a:gd name="T23" fmla="*/ 3 h 109"/>
                      <a:gd name="T24" fmla="*/ 97 w 130"/>
                      <a:gd name="T25" fmla="*/ 8 h 109"/>
                      <a:gd name="T26" fmla="*/ 105 w 130"/>
                      <a:gd name="T27" fmla="*/ 14 h 109"/>
                      <a:gd name="T28" fmla="*/ 117 w 130"/>
                      <a:gd name="T29" fmla="*/ 23 h 109"/>
                      <a:gd name="T30" fmla="*/ 125 w 130"/>
                      <a:gd name="T31" fmla="*/ 31 h 109"/>
                      <a:gd name="T32" fmla="*/ 130 w 130"/>
                      <a:gd name="T33" fmla="*/ 35 h 109"/>
                      <a:gd name="T34" fmla="*/ 125 w 130"/>
                      <a:gd name="T35" fmla="*/ 36 h 109"/>
                      <a:gd name="T36" fmla="*/ 124 w 130"/>
                      <a:gd name="T37" fmla="*/ 39 h 109"/>
                      <a:gd name="T38" fmla="*/ 124 w 130"/>
                      <a:gd name="T39" fmla="*/ 45 h 109"/>
                      <a:gd name="T40" fmla="*/ 123 w 130"/>
                      <a:gd name="T41" fmla="*/ 53 h 109"/>
                      <a:gd name="T42" fmla="*/ 126 w 130"/>
                      <a:gd name="T43" fmla="*/ 64 h 109"/>
                      <a:gd name="T44" fmla="*/ 127 w 130"/>
                      <a:gd name="T45" fmla="*/ 78 h 109"/>
                      <a:gd name="T46" fmla="*/ 120 w 130"/>
                      <a:gd name="T47" fmla="*/ 92 h 109"/>
                      <a:gd name="T48" fmla="*/ 121 w 130"/>
                      <a:gd name="T49" fmla="*/ 72 h 109"/>
                      <a:gd name="T50" fmla="*/ 120 w 130"/>
                      <a:gd name="T51" fmla="*/ 58 h 109"/>
                      <a:gd name="T52" fmla="*/ 117 w 130"/>
                      <a:gd name="T53" fmla="*/ 51 h 109"/>
                      <a:gd name="T54" fmla="*/ 112 w 130"/>
                      <a:gd name="T55" fmla="*/ 48 h 109"/>
                      <a:gd name="T56" fmla="*/ 109 w 130"/>
                      <a:gd name="T57" fmla="*/ 44 h 109"/>
                      <a:gd name="T58" fmla="*/ 105 w 130"/>
                      <a:gd name="T59" fmla="*/ 45 h 109"/>
                      <a:gd name="T60" fmla="*/ 97 w 130"/>
                      <a:gd name="T61" fmla="*/ 48 h 109"/>
                      <a:gd name="T62" fmla="*/ 88 w 130"/>
                      <a:gd name="T63" fmla="*/ 48 h 109"/>
                      <a:gd name="T64" fmla="*/ 78 w 130"/>
                      <a:gd name="T65" fmla="*/ 48 h 109"/>
                      <a:gd name="T66" fmla="*/ 69 w 130"/>
                      <a:gd name="T67" fmla="*/ 47 h 109"/>
                      <a:gd name="T68" fmla="*/ 63 w 130"/>
                      <a:gd name="T69" fmla="*/ 47 h 109"/>
                      <a:gd name="T70" fmla="*/ 68 w 130"/>
                      <a:gd name="T71" fmla="*/ 50 h 109"/>
                      <a:gd name="T72" fmla="*/ 74 w 130"/>
                      <a:gd name="T73" fmla="*/ 51 h 109"/>
                      <a:gd name="T74" fmla="*/ 68 w 130"/>
                      <a:gd name="T75" fmla="*/ 52 h 109"/>
                      <a:gd name="T76" fmla="*/ 58 w 130"/>
                      <a:gd name="T77" fmla="*/ 51 h 109"/>
                      <a:gd name="T78" fmla="*/ 49 w 130"/>
                      <a:gd name="T79" fmla="*/ 51 h 109"/>
                      <a:gd name="T80" fmla="*/ 39 w 130"/>
                      <a:gd name="T81" fmla="*/ 50 h 109"/>
                      <a:gd name="T82" fmla="*/ 33 w 130"/>
                      <a:gd name="T83" fmla="*/ 50 h 109"/>
                      <a:gd name="T84" fmla="*/ 28 w 130"/>
                      <a:gd name="T85" fmla="*/ 50 h 109"/>
                      <a:gd name="T86" fmla="*/ 30 w 130"/>
                      <a:gd name="T87" fmla="*/ 51 h 109"/>
                      <a:gd name="T88" fmla="*/ 33 w 130"/>
                      <a:gd name="T89" fmla="*/ 55 h 109"/>
                      <a:gd name="T90" fmla="*/ 33 w 130"/>
                      <a:gd name="T91" fmla="*/ 62 h 109"/>
                      <a:gd name="T92" fmla="*/ 31 w 130"/>
                      <a:gd name="T93" fmla="*/ 69 h 109"/>
                      <a:gd name="T94" fmla="*/ 26 w 130"/>
                      <a:gd name="T95" fmla="*/ 76 h 109"/>
                      <a:gd name="T96" fmla="*/ 23 w 130"/>
                      <a:gd name="T97" fmla="*/ 84 h 109"/>
                      <a:gd name="T98" fmla="*/ 23 w 130"/>
                      <a:gd name="T99" fmla="*/ 93 h 109"/>
                      <a:gd name="T100" fmla="*/ 23 w 130"/>
                      <a:gd name="T101" fmla="*/ 104 h 109"/>
                      <a:gd name="T102" fmla="*/ 24 w 130"/>
                      <a:gd name="T103" fmla="*/ 109 h 109"/>
                      <a:gd name="T104" fmla="*/ 17 w 130"/>
                      <a:gd name="T105" fmla="*/ 101 h 109"/>
                      <a:gd name="T106" fmla="*/ 8 w 130"/>
                      <a:gd name="T107" fmla="*/ 92 h 109"/>
                      <a:gd name="T108" fmla="*/ 5 w 130"/>
                      <a:gd name="T109" fmla="*/ 93 h 109"/>
                      <a:gd name="T110" fmla="*/ 3 w 130"/>
                      <a:gd name="T111" fmla="*/ 100 h 109"/>
                      <a:gd name="T112" fmla="*/ 0 w 130"/>
                      <a:gd name="T113" fmla="*/ 89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130" h="109">
                        <a:moveTo>
                          <a:pt x="0" y="89"/>
                        </a:moveTo>
                        <a:lnTo>
                          <a:pt x="0" y="75"/>
                        </a:lnTo>
                        <a:lnTo>
                          <a:pt x="2" y="57"/>
                        </a:lnTo>
                        <a:lnTo>
                          <a:pt x="5" y="42"/>
                        </a:lnTo>
                        <a:lnTo>
                          <a:pt x="10" y="30"/>
                        </a:lnTo>
                        <a:lnTo>
                          <a:pt x="17" y="19"/>
                        </a:lnTo>
                        <a:lnTo>
                          <a:pt x="28" y="15"/>
                        </a:lnTo>
                        <a:lnTo>
                          <a:pt x="34" y="10"/>
                        </a:lnTo>
                        <a:lnTo>
                          <a:pt x="45" y="5"/>
                        </a:lnTo>
                        <a:lnTo>
                          <a:pt x="58" y="0"/>
                        </a:lnTo>
                        <a:lnTo>
                          <a:pt x="73" y="0"/>
                        </a:lnTo>
                        <a:lnTo>
                          <a:pt x="88" y="3"/>
                        </a:lnTo>
                        <a:lnTo>
                          <a:pt x="97" y="8"/>
                        </a:lnTo>
                        <a:lnTo>
                          <a:pt x="105" y="14"/>
                        </a:lnTo>
                        <a:lnTo>
                          <a:pt x="117" y="23"/>
                        </a:lnTo>
                        <a:lnTo>
                          <a:pt x="125" y="31"/>
                        </a:lnTo>
                        <a:lnTo>
                          <a:pt x="130" y="35"/>
                        </a:lnTo>
                        <a:lnTo>
                          <a:pt x="125" y="36"/>
                        </a:lnTo>
                        <a:lnTo>
                          <a:pt x="124" y="39"/>
                        </a:lnTo>
                        <a:lnTo>
                          <a:pt x="124" y="45"/>
                        </a:lnTo>
                        <a:lnTo>
                          <a:pt x="123" y="53"/>
                        </a:lnTo>
                        <a:lnTo>
                          <a:pt x="126" y="64"/>
                        </a:lnTo>
                        <a:lnTo>
                          <a:pt x="127" y="78"/>
                        </a:lnTo>
                        <a:lnTo>
                          <a:pt x="120" y="92"/>
                        </a:lnTo>
                        <a:lnTo>
                          <a:pt x="121" y="72"/>
                        </a:lnTo>
                        <a:lnTo>
                          <a:pt x="120" y="58"/>
                        </a:lnTo>
                        <a:lnTo>
                          <a:pt x="117" y="51"/>
                        </a:lnTo>
                        <a:lnTo>
                          <a:pt x="112" y="48"/>
                        </a:lnTo>
                        <a:lnTo>
                          <a:pt x="109" y="44"/>
                        </a:lnTo>
                        <a:lnTo>
                          <a:pt x="105" y="45"/>
                        </a:lnTo>
                        <a:lnTo>
                          <a:pt x="97" y="48"/>
                        </a:lnTo>
                        <a:lnTo>
                          <a:pt x="88" y="48"/>
                        </a:lnTo>
                        <a:lnTo>
                          <a:pt x="78" y="48"/>
                        </a:lnTo>
                        <a:lnTo>
                          <a:pt x="69" y="47"/>
                        </a:lnTo>
                        <a:lnTo>
                          <a:pt x="63" y="47"/>
                        </a:lnTo>
                        <a:lnTo>
                          <a:pt x="68" y="50"/>
                        </a:lnTo>
                        <a:lnTo>
                          <a:pt x="74" y="51"/>
                        </a:lnTo>
                        <a:lnTo>
                          <a:pt x="68" y="52"/>
                        </a:lnTo>
                        <a:lnTo>
                          <a:pt x="58" y="51"/>
                        </a:lnTo>
                        <a:lnTo>
                          <a:pt x="49" y="51"/>
                        </a:lnTo>
                        <a:lnTo>
                          <a:pt x="39" y="50"/>
                        </a:lnTo>
                        <a:lnTo>
                          <a:pt x="33" y="50"/>
                        </a:lnTo>
                        <a:lnTo>
                          <a:pt x="28" y="50"/>
                        </a:lnTo>
                        <a:lnTo>
                          <a:pt x="30" y="51"/>
                        </a:lnTo>
                        <a:lnTo>
                          <a:pt x="33" y="55"/>
                        </a:lnTo>
                        <a:lnTo>
                          <a:pt x="33" y="62"/>
                        </a:lnTo>
                        <a:lnTo>
                          <a:pt x="31" y="69"/>
                        </a:lnTo>
                        <a:lnTo>
                          <a:pt x="26" y="76"/>
                        </a:lnTo>
                        <a:lnTo>
                          <a:pt x="23" y="84"/>
                        </a:lnTo>
                        <a:lnTo>
                          <a:pt x="23" y="93"/>
                        </a:lnTo>
                        <a:lnTo>
                          <a:pt x="23" y="104"/>
                        </a:lnTo>
                        <a:lnTo>
                          <a:pt x="24" y="109"/>
                        </a:lnTo>
                        <a:lnTo>
                          <a:pt x="17" y="101"/>
                        </a:lnTo>
                        <a:lnTo>
                          <a:pt x="8" y="92"/>
                        </a:lnTo>
                        <a:lnTo>
                          <a:pt x="5" y="93"/>
                        </a:lnTo>
                        <a:lnTo>
                          <a:pt x="3" y="100"/>
                        </a:lnTo>
                        <a:lnTo>
                          <a:pt x="0" y="8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1181" name="Group 61"/>
                <p:cNvGrpSpPr>
                  <a:grpSpLocks/>
                </p:cNvGrpSpPr>
                <p:nvPr/>
              </p:nvGrpSpPr>
              <p:grpSpPr bwMode="auto">
                <a:xfrm>
                  <a:off x="4594" y="3414"/>
                  <a:ext cx="355" cy="87"/>
                  <a:chOff x="4594" y="3414"/>
                  <a:chExt cx="355" cy="87"/>
                </a:xfrm>
              </p:grpSpPr>
              <p:sp>
                <p:nvSpPr>
                  <p:cNvPr id="261179" name="Freeform 59"/>
                  <p:cNvSpPr>
                    <a:spLocks/>
                  </p:cNvSpPr>
                  <p:nvPr/>
                </p:nvSpPr>
                <p:spPr bwMode="auto">
                  <a:xfrm>
                    <a:off x="4594" y="3414"/>
                    <a:ext cx="155" cy="87"/>
                  </a:xfrm>
                  <a:custGeom>
                    <a:avLst/>
                    <a:gdLst>
                      <a:gd name="T0" fmla="*/ 74 w 155"/>
                      <a:gd name="T1" fmla="*/ 12 h 87"/>
                      <a:gd name="T2" fmla="*/ 55 w 155"/>
                      <a:gd name="T3" fmla="*/ 26 h 87"/>
                      <a:gd name="T4" fmla="*/ 30 w 155"/>
                      <a:gd name="T5" fmla="*/ 43 h 87"/>
                      <a:gd name="T6" fmla="*/ 13 w 155"/>
                      <a:gd name="T7" fmla="*/ 53 h 87"/>
                      <a:gd name="T8" fmla="*/ 2 w 155"/>
                      <a:gd name="T9" fmla="*/ 60 h 87"/>
                      <a:gd name="T10" fmla="*/ 0 w 155"/>
                      <a:gd name="T11" fmla="*/ 76 h 87"/>
                      <a:gd name="T12" fmla="*/ 10 w 155"/>
                      <a:gd name="T13" fmla="*/ 83 h 87"/>
                      <a:gd name="T14" fmla="*/ 32 w 155"/>
                      <a:gd name="T15" fmla="*/ 86 h 87"/>
                      <a:gd name="T16" fmla="*/ 53 w 155"/>
                      <a:gd name="T17" fmla="*/ 87 h 87"/>
                      <a:gd name="T18" fmla="*/ 74 w 155"/>
                      <a:gd name="T19" fmla="*/ 86 h 87"/>
                      <a:gd name="T20" fmla="*/ 88 w 155"/>
                      <a:gd name="T21" fmla="*/ 76 h 87"/>
                      <a:gd name="T22" fmla="*/ 114 w 155"/>
                      <a:gd name="T23" fmla="*/ 65 h 87"/>
                      <a:gd name="T24" fmla="*/ 153 w 155"/>
                      <a:gd name="T25" fmla="*/ 55 h 87"/>
                      <a:gd name="T26" fmla="*/ 155 w 155"/>
                      <a:gd name="T27" fmla="*/ 22 h 87"/>
                      <a:gd name="T28" fmla="*/ 150 w 155"/>
                      <a:gd name="T29" fmla="*/ 0 h 87"/>
                      <a:gd name="T30" fmla="*/ 74 w 155"/>
                      <a:gd name="T31" fmla="*/ 12 h 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55" h="87">
                        <a:moveTo>
                          <a:pt x="74" y="12"/>
                        </a:moveTo>
                        <a:lnTo>
                          <a:pt x="55" y="26"/>
                        </a:lnTo>
                        <a:lnTo>
                          <a:pt x="30" y="43"/>
                        </a:lnTo>
                        <a:lnTo>
                          <a:pt x="13" y="53"/>
                        </a:lnTo>
                        <a:lnTo>
                          <a:pt x="2" y="60"/>
                        </a:lnTo>
                        <a:lnTo>
                          <a:pt x="0" y="76"/>
                        </a:lnTo>
                        <a:lnTo>
                          <a:pt x="10" y="83"/>
                        </a:lnTo>
                        <a:lnTo>
                          <a:pt x="32" y="86"/>
                        </a:lnTo>
                        <a:lnTo>
                          <a:pt x="53" y="87"/>
                        </a:lnTo>
                        <a:lnTo>
                          <a:pt x="74" y="86"/>
                        </a:lnTo>
                        <a:lnTo>
                          <a:pt x="88" y="76"/>
                        </a:lnTo>
                        <a:lnTo>
                          <a:pt x="114" y="65"/>
                        </a:lnTo>
                        <a:lnTo>
                          <a:pt x="153" y="55"/>
                        </a:lnTo>
                        <a:lnTo>
                          <a:pt x="155" y="22"/>
                        </a:lnTo>
                        <a:lnTo>
                          <a:pt x="150" y="0"/>
                        </a:lnTo>
                        <a:lnTo>
                          <a:pt x="74" y="12"/>
                        </a:lnTo>
                        <a:close/>
                      </a:path>
                    </a:pathLst>
                  </a:custGeom>
                  <a:solidFill>
                    <a:srgbClr val="3F1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180" name="Freeform 60"/>
                  <p:cNvSpPr>
                    <a:spLocks/>
                  </p:cNvSpPr>
                  <p:nvPr/>
                </p:nvSpPr>
                <p:spPr bwMode="auto">
                  <a:xfrm>
                    <a:off x="4787" y="3420"/>
                    <a:ext cx="162" cy="75"/>
                  </a:xfrm>
                  <a:custGeom>
                    <a:avLst/>
                    <a:gdLst>
                      <a:gd name="T0" fmla="*/ 3 w 162"/>
                      <a:gd name="T1" fmla="*/ 1 h 75"/>
                      <a:gd name="T2" fmla="*/ 0 w 162"/>
                      <a:gd name="T3" fmla="*/ 30 h 75"/>
                      <a:gd name="T4" fmla="*/ 3 w 162"/>
                      <a:gd name="T5" fmla="*/ 52 h 75"/>
                      <a:gd name="T6" fmla="*/ 41 w 162"/>
                      <a:gd name="T7" fmla="*/ 60 h 75"/>
                      <a:gd name="T8" fmla="*/ 59 w 162"/>
                      <a:gd name="T9" fmla="*/ 60 h 75"/>
                      <a:gd name="T10" fmla="*/ 87 w 162"/>
                      <a:gd name="T11" fmla="*/ 67 h 75"/>
                      <a:gd name="T12" fmla="*/ 118 w 162"/>
                      <a:gd name="T13" fmla="*/ 72 h 75"/>
                      <a:gd name="T14" fmla="*/ 161 w 162"/>
                      <a:gd name="T15" fmla="*/ 75 h 75"/>
                      <a:gd name="T16" fmla="*/ 162 w 162"/>
                      <a:gd name="T17" fmla="*/ 64 h 75"/>
                      <a:gd name="T18" fmla="*/ 162 w 162"/>
                      <a:gd name="T19" fmla="*/ 53 h 75"/>
                      <a:gd name="T20" fmla="*/ 128 w 162"/>
                      <a:gd name="T21" fmla="*/ 35 h 75"/>
                      <a:gd name="T22" fmla="*/ 92 w 162"/>
                      <a:gd name="T23" fmla="*/ 16 h 75"/>
                      <a:gd name="T24" fmla="*/ 70 w 162"/>
                      <a:gd name="T25" fmla="*/ 0 h 75"/>
                      <a:gd name="T26" fmla="*/ 3 w 162"/>
                      <a:gd name="T27" fmla="*/ 1 h 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62" h="75">
                        <a:moveTo>
                          <a:pt x="3" y="1"/>
                        </a:moveTo>
                        <a:lnTo>
                          <a:pt x="0" y="30"/>
                        </a:lnTo>
                        <a:lnTo>
                          <a:pt x="3" y="52"/>
                        </a:lnTo>
                        <a:lnTo>
                          <a:pt x="41" y="60"/>
                        </a:lnTo>
                        <a:lnTo>
                          <a:pt x="59" y="60"/>
                        </a:lnTo>
                        <a:lnTo>
                          <a:pt x="87" y="67"/>
                        </a:lnTo>
                        <a:lnTo>
                          <a:pt x="118" y="72"/>
                        </a:lnTo>
                        <a:lnTo>
                          <a:pt x="161" y="75"/>
                        </a:lnTo>
                        <a:lnTo>
                          <a:pt x="162" y="64"/>
                        </a:lnTo>
                        <a:lnTo>
                          <a:pt x="162" y="53"/>
                        </a:lnTo>
                        <a:lnTo>
                          <a:pt x="128" y="35"/>
                        </a:lnTo>
                        <a:lnTo>
                          <a:pt x="92" y="16"/>
                        </a:lnTo>
                        <a:lnTo>
                          <a:pt x="70" y="0"/>
                        </a:lnTo>
                        <a:lnTo>
                          <a:pt x="3" y="1"/>
                        </a:lnTo>
                        <a:close/>
                      </a:path>
                    </a:pathLst>
                  </a:custGeom>
                  <a:solidFill>
                    <a:srgbClr val="3F1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1182" name="Freeform 62"/>
                <p:cNvSpPr>
                  <a:spLocks/>
                </p:cNvSpPr>
                <p:nvPr/>
              </p:nvSpPr>
              <p:spPr bwMode="auto">
                <a:xfrm>
                  <a:off x="4656" y="2834"/>
                  <a:ext cx="242" cy="611"/>
                </a:xfrm>
                <a:custGeom>
                  <a:avLst/>
                  <a:gdLst>
                    <a:gd name="T0" fmla="*/ 8 w 242"/>
                    <a:gd name="T1" fmla="*/ 0 h 611"/>
                    <a:gd name="T2" fmla="*/ 0 w 242"/>
                    <a:gd name="T3" fmla="*/ 54 h 611"/>
                    <a:gd name="T4" fmla="*/ 0 w 242"/>
                    <a:gd name="T5" fmla="*/ 138 h 611"/>
                    <a:gd name="T6" fmla="*/ 0 w 242"/>
                    <a:gd name="T7" fmla="*/ 237 h 611"/>
                    <a:gd name="T8" fmla="*/ 8 w 242"/>
                    <a:gd name="T9" fmla="*/ 296 h 611"/>
                    <a:gd name="T10" fmla="*/ 8 w 242"/>
                    <a:gd name="T11" fmla="*/ 320 h 611"/>
                    <a:gd name="T12" fmla="*/ 2 w 242"/>
                    <a:gd name="T13" fmla="*/ 414 h 611"/>
                    <a:gd name="T14" fmla="*/ 5 w 242"/>
                    <a:gd name="T15" fmla="*/ 480 h 611"/>
                    <a:gd name="T16" fmla="*/ 10 w 242"/>
                    <a:gd name="T17" fmla="*/ 571 h 611"/>
                    <a:gd name="T18" fmla="*/ 10 w 242"/>
                    <a:gd name="T19" fmla="*/ 596 h 611"/>
                    <a:gd name="T20" fmla="*/ 25 w 242"/>
                    <a:gd name="T21" fmla="*/ 608 h 611"/>
                    <a:gd name="T22" fmla="*/ 87 w 242"/>
                    <a:gd name="T23" fmla="*/ 594 h 611"/>
                    <a:gd name="T24" fmla="*/ 105 w 242"/>
                    <a:gd name="T25" fmla="*/ 399 h 611"/>
                    <a:gd name="T26" fmla="*/ 110 w 242"/>
                    <a:gd name="T27" fmla="*/ 276 h 611"/>
                    <a:gd name="T28" fmla="*/ 117 w 242"/>
                    <a:gd name="T29" fmla="*/ 168 h 611"/>
                    <a:gd name="T30" fmla="*/ 125 w 242"/>
                    <a:gd name="T31" fmla="*/ 340 h 611"/>
                    <a:gd name="T32" fmla="*/ 133 w 242"/>
                    <a:gd name="T33" fmla="*/ 591 h 611"/>
                    <a:gd name="T34" fmla="*/ 194 w 242"/>
                    <a:gd name="T35" fmla="*/ 611 h 611"/>
                    <a:gd name="T36" fmla="*/ 207 w 242"/>
                    <a:gd name="T37" fmla="*/ 596 h 611"/>
                    <a:gd name="T38" fmla="*/ 222 w 242"/>
                    <a:gd name="T39" fmla="*/ 374 h 611"/>
                    <a:gd name="T40" fmla="*/ 224 w 242"/>
                    <a:gd name="T41" fmla="*/ 266 h 611"/>
                    <a:gd name="T42" fmla="*/ 242 w 242"/>
                    <a:gd name="T43" fmla="*/ 30 h 611"/>
                    <a:gd name="T44" fmla="*/ 237 w 242"/>
                    <a:gd name="T45" fmla="*/ 3 h 611"/>
                    <a:gd name="T46" fmla="*/ 8 w 242"/>
                    <a:gd name="T47" fmla="*/ 0 h 6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42" h="611">
                      <a:moveTo>
                        <a:pt x="8" y="0"/>
                      </a:moveTo>
                      <a:lnTo>
                        <a:pt x="0" y="54"/>
                      </a:lnTo>
                      <a:lnTo>
                        <a:pt x="0" y="138"/>
                      </a:lnTo>
                      <a:lnTo>
                        <a:pt x="0" y="237"/>
                      </a:lnTo>
                      <a:lnTo>
                        <a:pt x="8" y="296"/>
                      </a:lnTo>
                      <a:lnTo>
                        <a:pt x="8" y="320"/>
                      </a:lnTo>
                      <a:lnTo>
                        <a:pt x="2" y="414"/>
                      </a:lnTo>
                      <a:lnTo>
                        <a:pt x="5" y="480"/>
                      </a:lnTo>
                      <a:lnTo>
                        <a:pt x="10" y="571"/>
                      </a:lnTo>
                      <a:lnTo>
                        <a:pt x="10" y="596"/>
                      </a:lnTo>
                      <a:lnTo>
                        <a:pt x="25" y="608"/>
                      </a:lnTo>
                      <a:lnTo>
                        <a:pt x="87" y="594"/>
                      </a:lnTo>
                      <a:lnTo>
                        <a:pt x="105" y="399"/>
                      </a:lnTo>
                      <a:lnTo>
                        <a:pt x="110" y="276"/>
                      </a:lnTo>
                      <a:lnTo>
                        <a:pt x="117" y="168"/>
                      </a:lnTo>
                      <a:lnTo>
                        <a:pt x="125" y="340"/>
                      </a:lnTo>
                      <a:lnTo>
                        <a:pt x="133" y="591"/>
                      </a:lnTo>
                      <a:lnTo>
                        <a:pt x="194" y="611"/>
                      </a:lnTo>
                      <a:lnTo>
                        <a:pt x="207" y="596"/>
                      </a:lnTo>
                      <a:lnTo>
                        <a:pt x="222" y="374"/>
                      </a:lnTo>
                      <a:lnTo>
                        <a:pt x="224" y="266"/>
                      </a:lnTo>
                      <a:lnTo>
                        <a:pt x="242" y="30"/>
                      </a:lnTo>
                      <a:lnTo>
                        <a:pt x="237" y="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61209" name="Freeform 89"/>
            <p:cNvSpPr>
              <a:spLocks/>
            </p:cNvSpPr>
            <p:nvPr/>
          </p:nvSpPr>
          <p:spPr bwMode="auto">
            <a:xfrm>
              <a:off x="5063" y="3071"/>
              <a:ext cx="38" cy="94"/>
            </a:xfrm>
            <a:custGeom>
              <a:avLst/>
              <a:gdLst>
                <a:gd name="T0" fmla="*/ 36 w 38"/>
                <a:gd name="T1" fmla="*/ 0 h 94"/>
                <a:gd name="T2" fmla="*/ 38 w 38"/>
                <a:gd name="T3" fmla="*/ 52 h 94"/>
                <a:gd name="T4" fmla="*/ 18 w 38"/>
                <a:gd name="T5" fmla="*/ 84 h 94"/>
                <a:gd name="T6" fmla="*/ 8 w 38"/>
                <a:gd name="T7" fmla="*/ 94 h 94"/>
                <a:gd name="T8" fmla="*/ 10 w 38"/>
                <a:gd name="T9" fmla="*/ 49 h 94"/>
                <a:gd name="T10" fmla="*/ 5 w 38"/>
                <a:gd name="T11" fmla="*/ 54 h 94"/>
                <a:gd name="T12" fmla="*/ 0 w 38"/>
                <a:gd name="T13" fmla="*/ 68 h 94"/>
                <a:gd name="T14" fmla="*/ 0 w 38"/>
                <a:gd name="T15" fmla="*/ 52 h 94"/>
                <a:gd name="T16" fmla="*/ 5 w 38"/>
                <a:gd name="T17" fmla="*/ 24 h 94"/>
                <a:gd name="T18" fmla="*/ 17 w 38"/>
                <a:gd name="T19" fmla="*/ 0 h 94"/>
                <a:gd name="T20" fmla="*/ 36 w 38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94">
                  <a:moveTo>
                    <a:pt x="36" y="0"/>
                  </a:moveTo>
                  <a:lnTo>
                    <a:pt x="38" y="52"/>
                  </a:lnTo>
                  <a:lnTo>
                    <a:pt x="18" y="84"/>
                  </a:lnTo>
                  <a:lnTo>
                    <a:pt x="8" y="94"/>
                  </a:lnTo>
                  <a:lnTo>
                    <a:pt x="10" y="49"/>
                  </a:lnTo>
                  <a:lnTo>
                    <a:pt x="5" y="54"/>
                  </a:lnTo>
                  <a:lnTo>
                    <a:pt x="0" y="68"/>
                  </a:lnTo>
                  <a:lnTo>
                    <a:pt x="0" y="52"/>
                  </a:lnTo>
                  <a:lnTo>
                    <a:pt x="5" y="24"/>
                  </a:lnTo>
                  <a:lnTo>
                    <a:pt x="17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7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210" name="Freeform 90"/>
            <p:cNvSpPr>
              <a:spLocks/>
            </p:cNvSpPr>
            <p:nvPr/>
          </p:nvSpPr>
          <p:spPr bwMode="auto">
            <a:xfrm>
              <a:off x="4872" y="3046"/>
              <a:ext cx="43" cy="89"/>
            </a:xfrm>
            <a:custGeom>
              <a:avLst/>
              <a:gdLst>
                <a:gd name="T0" fmla="*/ 30 w 43"/>
                <a:gd name="T1" fmla="*/ 0 h 89"/>
                <a:gd name="T2" fmla="*/ 43 w 43"/>
                <a:gd name="T3" fmla="*/ 47 h 89"/>
                <a:gd name="T4" fmla="*/ 20 w 43"/>
                <a:gd name="T5" fmla="*/ 89 h 89"/>
                <a:gd name="T6" fmla="*/ 13 w 43"/>
                <a:gd name="T7" fmla="*/ 84 h 89"/>
                <a:gd name="T8" fmla="*/ 0 w 43"/>
                <a:gd name="T9" fmla="*/ 80 h 89"/>
                <a:gd name="T10" fmla="*/ 5 w 43"/>
                <a:gd name="T11" fmla="*/ 66 h 89"/>
                <a:gd name="T12" fmla="*/ 7 w 43"/>
                <a:gd name="T13" fmla="*/ 50 h 89"/>
                <a:gd name="T14" fmla="*/ 0 w 43"/>
                <a:gd name="T15" fmla="*/ 33 h 89"/>
                <a:gd name="T16" fmla="*/ 5 w 43"/>
                <a:gd name="T17" fmla="*/ 3 h 89"/>
                <a:gd name="T18" fmla="*/ 30 w 43"/>
                <a:gd name="T1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89">
                  <a:moveTo>
                    <a:pt x="30" y="0"/>
                  </a:moveTo>
                  <a:lnTo>
                    <a:pt x="43" y="47"/>
                  </a:lnTo>
                  <a:lnTo>
                    <a:pt x="20" y="89"/>
                  </a:lnTo>
                  <a:lnTo>
                    <a:pt x="13" y="84"/>
                  </a:lnTo>
                  <a:lnTo>
                    <a:pt x="0" y="80"/>
                  </a:lnTo>
                  <a:lnTo>
                    <a:pt x="5" y="66"/>
                  </a:lnTo>
                  <a:lnTo>
                    <a:pt x="7" y="50"/>
                  </a:lnTo>
                  <a:lnTo>
                    <a:pt x="0" y="33"/>
                  </a:lnTo>
                  <a:lnTo>
                    <a:pt x="5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7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1226" name="Group 106"/>
            <p:cNvGrpSpPr>
              <a:grpSpLocks/>
            </p:cNvGrpSpPr>
            <p:nvPr/>
          </p:nvGrpSpPr>
          <p:grpSpPr bwMode="auto">
            <a:xfrm>
              <a:off x="5222" y="2486"/>
              <a:ext cx="260" cy="1141"/>
              <a:chOff x="5222" y="2486"/>
              <a:chExt cx="260" cy="1141"/>
            </a:xfrm>
          </p:grpSpPr>
          <p:sp>
            <p:nvSpPr>
              <p:cNvPr id="261211" name="Freeform 91"/>
              <p:cNvSpPr>
                <a:spLocks/>
              </p:cNvSpPr>
              <p:nvPr/>
            </p:nvSpPr>
            <p:spPr bwMode="auto">
              <a:xfrm>
                <a:off x="5275" y="3261"/>
                <a:ext cx="138" cy="332"/>
              </a:xfrm>
              <a:custGeom>
                <a:avLst/>
                <a:gdLst>
                  <a:gd name="T0" fmla="*/ 31 w 138"/>
                  <a:gd name="T1" fmla="*/ 0 h 332"/>
                  <a:gd name="T2" fmla="*/ 27 w 138"/>
                  <a:gd name="T3" fmla="*/ 39 h 332"/>
                  <a:gd name="T4" fmla="*/ 25 w 138"/>
                  <a:gd name="T5" fmla="*/ 84 h 332"/>
                  <a:gd name="T6" fmla="*/ 25 w 138"/>
                  <a:gd name="T7" fmla="*/ 128 h 332"/>
                  <a:gd name="T8" fmla="*/ 27 w 138"/>
                  <a:gd name="T9" fmla="*/ 169 h 332"/>
                  <a:gd name="T10" fmla="*/ 28 w 138"/>
                  <a:gd name="T11" fmla="*/ 202 h 332"/>
                  <a:gd name="T12" fmla="*/ 28 w 138"/>
                  <a:gd name="T13" fmla="*/ 244 h 332"/>
                  <a:gd name="T14" fmla="*/ 26 w 138"/>
                  <a:gd name="T15" fmla="*/ 261 h 332"/>
                  <a:gd name="T16" fmla="*/ 7 w 138"/>
                  <a:gd name="T17" fmla="*/ 313 h 332"/>
                  <a:gd name="T18" fmla="*/ 0 w 138"/>
                  <a:gd name="T19" fmla="*/ 332 h 332"/>
                  <a:gd name="T20" fmla="*/ 30 w 138"/>
                  <a:gd name="T21" fmla="*/ 332 h 332"/>
                  <a:gd name="T22" fmla="*/ 43 w 138"/>
                  <a:gd name="T23" fmla="*/ 309 h 332"/>
                  <a:gd name="T24" fmla="*/ 51 w 138"/>
                  <a:gd name="T25" fmla="*/ 283 h 332"/>
                  <a:gd name="T26" fmla="*/ 56 w 138"/>
                  <a:gd name="T27" fmla="*/ 241 h 332"/>
                  <a:gd name="T28" fmla="*/ 73 w 138"/>
                  <a:gd name="T29" fmla="*/ 128 h 332"/>
                  <a:gd name="T30" fmla="*/ 79 w 138"/>
                  <a:gd name="T31" fmla="*/ 96 h 332"/>
                  <a:gd name="T32" fmla="*/ 75 w 138"/>
                  <a:gd name="T33" fmla="*/ 158 h 332"/>
                  <a:gd name="T34" fmla="*/ 80 w 138"/>
                  <a:gd name="T35" fmla="*/ 195 h 332"/>
                  <a:gd name="T36" fmla="*/ 82 w 138"/>
                  <a:gd name="T37" fmla="*/ 231 h 332"/>
                  <a:gd name="T38" fmla="*/ 78 w 138"/>
                  <a:gd name="T39" fmla="*/ 263 h 332"/>
                  <a:gd name="T40" fmla="*/ 81 w 138"/>
                  <a:gd name="T41" fmla="*/ 278 h 332"/>
                  <a:gd name="T42" fmla="*/ 100 w 138"/>
                  <a:gd name="T43" fmla="*/ 327 h 332"/>
                  <a:gd name="T44" fmla="*/ 117 w 138"/>
                  <a:gd name="T45" fmla="*/ 327 h 332"/>
                  <a:gd name="T46" fmla="*/ 125 w 138"/>
                  <a:gd name="T47" fmla="*/ 327 h 332"/>
                  <a:gd name="T48" fmla="*/ 135 w 138"/>
                  <a:gd name="T49" fmla="*/ 318 h 332"/>
                  <a:gd name="T50" fmla="*/ 110 w 138"/>
                  <a:gd name="T51" fmla="*/ 263 h 332"/>
                  <a:gd name="T52" fmla="*/ 123 w 138"/>
                  <a:gd name="T53" fmla="*/ 148 h 332"/>
                  <a:gd name="T54" fmla="*/ 128 w 138"/>
                  <a:gd name="T55" fmla="*/ 94 h 332"/>
                  <a:gd name="T56" fmla="*/ 138 w 138"/>
                  <a:gd name="T57" fmla="*/ 2 h 332"/>
                  <a:gd name="T58" fmla="*/ 31 w 138"/>
                  <a:gd name="T5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8" h="332">
                    <a:moveTo>
                      <a:pt x="31" y="0"/>
                    </a:moveTo>
                    <a:lnTo>
                      <a:pt x="27" y="39"/>
                    </a:lnTo>
                    <a:lnTo>
                      <a:pt x="25" y="84"/>
                    </a:lnTo>
                    <a:lnTo>
                      <a:pt x="25" y="128"/>
                    </a:lnTo>
                    <a:lnTo>
                      <a:pt x="27" y="169"/>
                    </a:lnTo>
                    <a:lnTo>
                      <a:pt x="28" y="202"/>
                    </a:lnTo>
                    <a:lnTo>
                      <a:pt x="28" y="244"/>
                    </a:lnTo>
                    <a:lnTo>
                      <a:pt x="26" y="261"/>
                    </a:lnTo>
                    <a:lnTo>
                      <a:pt x="7" y="313"/>
                    </a:lnTo>
                    <a:lnTo>
                      <a:pt x="0" y="332"/>
                    </a:lnTo>
                    <a:lnTo>
                      <a:pt x="30" y="332"/>
                    </a:lnTo>
                    <a:lnTo>
                      <a:pt x="43" y="309"/>
                    </a:lnTo>
                    <a:lnTo>
                      <a:pt x="51" y="283"/>
                    </a:lnTo>
                    <a:lnTo>
                      <a:pt x="56" y="241"/>
                    </a:lnTo>
                    <a:lnTo>
                      <a:pt x="73" y="128"/>
                    </a:lnTo>
                    <a:lnTo>
                      <a:pt x="79" y="96"/>
                    </a:lnTo>
                    <a:lnTo>
                      <a:pt x="75" y="158"/>
                    </a:lnTo>
                    <a:lnTo>
                      <a:pt x="80" y="195"/>
                    </a:lnTo>
                    <a:lnTo>
                      <a:pt x="82" y="231"/>
                    </a:lnTo>
                    <a:lnTo>
                      <a:pt x="78" y="263"/>
                    </a:lnTo>
                    <a:lnTo>
                      <a:pt x="81" y="278"/>
                    </a:lnTo>
                    <a:lnTo>
                      <a:pt x="100" y="327"/>
                    </a:lnTo>
                    <a:lnTo>
                      <a:pt x="117" y="327"/>
                    </a:lnTo>
                    <a:lnTo>
                      <a:pt x="125" y="327"/>
                    </a:lnTo>
                    <a:lnTo>
                      <a:pt x="135" y="318"/>
                    </a:lnTo>
                    <a:lnTo>
                      <a:pt x="110" y="263"/>
                    </a:lnTo>
                    <a:lnTo>
                      <a:pt x="123" y="148"/>
                    </a:lnTo>
                    <a:lnTo>
                      <a:pt x="128" y="94"/>
                    </a:lnTo>
                    <a:lnTo>
                      <a:pt x="138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1214" name="Group 94"/>
              <p:cNvGrpSpPr>
                <a:grpSpLocks/>
              </p:cNvGrpSpPr>
              <p:nvPr/>
            </p:nvGrpSpPr>
            <p:grpSpPr bwMode="auto">
              <a:xfrm>
                <a:off x="5226" y="2847"/>
                <a:ext cx="250" cy="332"/>
                <a:chOff x="5226" y="2847"/>
                <a:chExt cx="250" cy="332"/>
              </a:xfrm>
            </p:grpSpPr>
            <p:sp>
              <p:nvSpPr>
                <p:cNvPr id="261212" name="Freeform 92"/>
                <p:cNvSpPr>
                  <a:spLocks/>
                </p:cNvSpPr>
                <p:nvPr/>
              </p:nvSpPr>
              <p:spPr bwMode="auto">
                <a:xfrm>
                  <a:off x="5226" y="2856"/>
                  <a:ext cx="68" cy="323"/>
                </a:xfrm>
                <a:custGeom>
                  <a:avLst/>
                  <a:gdLst>
                    <a:gd name="T0" fmla="*/ 3 w 68"/>
                    <a:gd name="T1" fmla="*/ 0 h 323"/>
                    <a:gd name="T2" fmla="*/ 0 w 68"/>
                    <a:gd name="T3" fmla="*/ 73 h 323"/>
                    <a:gd name="T4" fmla="*/ 11 w 68"/>
                    <a:gd name="T5" fmla="*/ 173 h 323"/>
                    <a:gd name="T6" fmla="*/ 20 w 68"/>
                    <a:gd name="T7" fmla="*/ 260 h 323"/>
                    <a:gd name="T8" fmla="*/ 37 w 68"/>
                    <a:gd name="T9" fmla="*/ 313 h 323"/>
                    <a:gd name="T10" fmla="*/ 45 w 68"/>
                    <a:gd name="T11" fmla="*/ 323 h 323"/>
                    <a:gd name="T12" fmla="*/ 50 w 68"/>
                    <a:gd name="T13" fmla="*/ 308 h 323"/>
                    <a:gd name="T14" fmla="*/ 53 w 68"/>
                    <a:gd name="T15" fmla="*/ 271 h 323"/>
                    <a:gd name="T16" fmla="*/ 68 w 68"/>
                    <a:gd name="T17" fmla="*/ 261 h 323"/>
                    <a:gd name="T18" fmla="*/ 47 w 68"/>
                    <a:gd name="T19" fmla="*/ 232 h 323"/>
                    <a:gd name="T20" fmla="*/ 34 w 68"/>
                    <a:gd name="T21" fmla="*/ 215 h 323"/>
                    <a:gd name="T22" fmla="*/ 36 w 68"/>
                    <a:gd name="T23" fmla="*/ 66 h 323"/>
                    <a:gd name="T24" fmla="*/ 42 w 68"/>
                    <a:gd name="T25" fmla="*/ 6 h 323"/>
                    <a:gd name="T26" fmla="*/ 3 w 68"/>
                    <a:gd name="T27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8" h="323">
                      <a:moveTo>
                        <a:pt x="3" y="0"/>
                      </a:moveTo>
                      <a:lnTo>
                        <a:pt x="0" y="73"/>
                      </a:lnTo>
                      <a:lnTo>
                        <a:pt x="11" y="173"/>
                      </a:lnTo>
                      <a:lnTo>
                        <a:pt x="20" y="260"/>
                      </a:lnTo>
                      <a:lnTo>
                        <a:pt x="37" y="313"/>
                      </a:lnTo>
                      <a:lnTo>
                        <a:pt x="45" y="323"/>
                      </a:lnTo>
                      <a:lnTo>
                        <a:pt x="50" y="308"/>
                      </a:lnTo>
                      <a:lnTo>
                        <a:pt x="53" y="271"/>
                      </a:lnTo>
                      <a:lnTo>
                        <a:pt x="68" y="261"/>
                      </a:lnTo>
                      <a:lnTo>
                        <a:pt x="47" y="232"/>
                      </a:lnTo>
                      <a:lnTo>
                        <a:pt x="34" y="215"/>
                      </a:lnTo>
                      <a:lnTo>
                        <a:pt x="36" y="66"/>
                      </a:lnTo>
                      <a:lnTo>
                        <a:pt x="42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7F3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213" name="Freeform 93"/>
                <p:cNvSpPr>
                  <a:spLocks/>
                </p:cNvSpPr>
                <p:nvPr/>
              </p:nvSpPr>
              <p:spPr bwMode="auto">
                <a:xfrm>
                  <a:off x="5416" y="2847"/>
                  <a:ext cx="60" cy="301"/>
                </a:xfrm>
                <a:custGeom>
                  <a:avLst/>
                  <a:gdLst>
                    <a:gd name="T0" fmla="*/ 17 w 60"/>
                    <a:gd name="T1" fmla="*/ 8 h 301"/>
                    <a:gd name="T2" fmla="*/ 26 w 60"/>
                    <a:gd name="T3" fmla="*/ 63 h 301"/>
                    <a:gd name="T4" fmla="*/ 25 w 60"/>
                    <a:gd name="T5" fmla="*/ 192 h 301"/>
                    <a:gd name="T6" fmla="*/ 0 w 60"/>
                    <a:gd name="T7" fmla="*/ 246 h 301"/>
                    <a:gd name="T8" fmla="*/ 6 w 60"/>
                    <a:gd name="T9" fmla="*/ 251 h 301"/>
                    <a:gd name="T10" fmla="*/ 0 w 60"/>
                    <a:gd name="T11" fmla="*/ 279 h 301"/>
                    <a:gd name="T12" fmla="*/ 5 w 60"/>
                    <a:gd name="T13" fmla="*/ 301 h 301"/>
                    <a:gd name="T14" fmla="*/ 25 w 60"/>
                    <a:gd name="T15" fmla="*/ 265 h 301"/>
                    <a:gd name="T16" fmla="*/ 43 w 60"/>
                    <a:gd name="T17" fmla="*/ 198 h 301"/>
                    <a:gd name="T18" fmla="*/ 60 w 60"/>
                    <a:gd name="T19" fmla="*/ 50 h 301"/>
                    <a:gd name="T20" fmla="*/ 52 w 60"/>
                    <a:gd name="T21" fmla="*/ 0 h 301"/>
                    <a:gd name="T22" fmla="*/ 17 w 60"/>
                    <a:gd name="T23" fmla="*/ 8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0" h="301">
                      <a:moveTo>
                        <a:pt x="17" y="8"/>
                      </a:moveTo>
                      <a:lnTo>
                        <a:pt x="26" y="63"/>
                      </a:lnTo>
                      <a:lnTo>
                        <a:pt x="25" y="192"/>
                      </a:lnTo>
                      <a:lnTo>
                        <a:pt x="0" y="246"/>
                      </a:lnTo>
                      <a:lnTo>
                        <a:pt x="6" y="251"/>
                      </a:lnTo>
                      <a:lnTo>
                        <a:pt x="0" y="279"/>
                      </a:lnTo>
                      <a:lnTo>
                        <a:pt x="5" y="301"/>
                      </a:lnTo>
                      <a:lnTo>
                        <a:pt x="25" y="265"/>
                      </a:lnTo>
                      <a:lnTo>
                        <a:pt x="43" y="198"/>
                      </a:lnTo>
                      <a:lnTo>
                        <a:pt x="60" y="50"/>
                      </a:lnTo>
                      <a:lnTo>
                        <a:pt x="52" y="0"/>
                      </a:lnTo>
                      <a:lnTo>
                        <a:pt x="17" y="8"/>
                      </a:lnTo>
                      <a:close/>
                    </a:path>
                  </a:pathLst>
                </a:custGeom>
                <a:solidFill>
                  <a:srgbClr val="7F3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1215" name="Freeform 95"/>
              <p:cNvSpPr>
                <a:spLocks/>
              </p:cNvSpPr>
              <p:nvPr/>
            </p:nvSpPr>
            <p:spPr bwMode="auto">
              <a:xfrm>
                <a:off x="5317" y="2507"/>
                <a:ext cx="86" cy="152"/>
              </a:xfrm>
              <a:custGeom>
                <a:avLst/>
                <a:gdLst>
                  <a:gd name="T0" fmla="*/ 13 w 86"/>
                  <a:gd name="T1" fmla="*/ 152 h 152"/>
                  <a:gd name="T2" fmla="*/ 13 w 86"/>
                  <a:gd name="T3" fmla="*/ 129 h 152"/>
                  <a:gd name="T4" fmla="*/ 2 w 86"/>
                  <a:gd name="T5" fmla="*/ 102 h 152"/>
                  <a:gd name="T6" fmla="*/ 0 w 86"/>
                  <a:gd name="T7" fmla="*/ 84 h 152"/>
                  <a:gd name="T8" fmla="*/ 0 w 86"/>
                  <a:gd name="T9" fmla="*/ 71 h 152"/>
                  <a:gd name="T10" fmla="*/ 0 w 86"/>
                  <a:gd name="T11" fmla="*/ 51 h 152"/>
                  <a:gd name="T12" fmla="*/ 2 w 86"/>
                  <a:gd name="T13" fmla="*/ 35 h 152"/>
                  <a:gd name="T14" fmla="*/ 7 w 86"/>
                  <a:gd name="T15" fmla="*/ 24 h 152"/>
                  <a:gd name="T16" fmla="*/ 13 w 86"/>
                  <a:gd name="T17" fmla="*/ 14 h 152"/>
                  <a:gd name="T18" fmla="*/ 20 w 86"/>
                  <a:gd name="T19" fmla="*/ 7 h 152"/>
                  <a:gd name="T20" fmla="*/ 32 w 86"/>
                  <a:gd name="T21" fmla="*/ 1 h 152"/>
                  <a:gd name="T22" fmla="*/ 46 w 86"/>
                  <a:gd name="T23" fmla="*/ 0 h 152"/>
                  <a:gd name="T24" fmla="*/ 58 w 86"/>
                  <a:gd name="T25" fmla="*/ 2 h 152"/>
                  <a:gd name="T26" fmla="*/ 68 w 86"/>
                  <a:gd name="T27" fmla="*/ 6 h 152"/>
                  <a:gd name="T28" fmla="*/ 76 w 86"/>
                  <a:gd name="T29" fmla="*/ 14 h 152"/>
                  <a:gd name="T30" fmla="*/ 81 w 86"/>
                  <a:gd name="T31" fmla="*/ 24 h 152"/>
                  <a:gd name="T32" fmla="*/ 86 w 86"/>
                  <a:gd name="T33" fmla="*/ 36 h 152"/>
                  <a:gd name="T34" fmla="*/ 85 w 86"/>
                  <a:gd name="T35" fmla="*/ 62 h 152"/>
                  <a:gd name="T36" fmla="*/ 81 w 86"/>
                  <a:gd name="T37" fmla="*/ 83 h 152"/>
                  <a:gd name="T38" fmla="*/ 78 w 86"/>
                  <a:gd name="T39" fmla="*/ 106 h 152"/>
                  <a:gd name="T40" fmla="*/ 71 w 86"/>
                  <a:gd name="T41" fmla="*/ 117 h 152"/>
                  <a:gd name="T42" fmla="*/ 65 w 86"/>
                  <a:gd name="T43" fmla="*/ 127 h 152"/>
                  <a:gd name="T44" fmla="*/ 62 w 86"/>
                  <a:gd name="T45" fmla="*/ 133 h 152"/>
                  <a:gd name="T46" fmla="*/ 59 w 86"/>
                  <a:gd name="T47" fmla="*/ 152 h 152"/>
                  <a:gd name="T48" fmla="*/ 13 w 86"/>
                  <a:gd name="T4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6" h="152">
                    <a:moveTo>
                      <a:pt x="13" y="152"/>
                    </a:moveTo>
                    <a:lnTo>
                      <a:pt x="13" y="129"/>
                    </a:lnTo>
                    <a:lnTo>
                      <a:pt x="2" y="102"/>
                    </a:lnTo>
                    <a:lnTo>
                      <a:pt x="0" y="84"/>
                    </a:lnTo>
                    <a:lnTo>
                      <a:pt x="0" y="71"/>
                    </a:lnTo>
                    <a:lnTo>
                      <a:pt x="0" y="51"/>
                    </a:lnTo>
                    <a:lnTo>
                      <a:pt x="2" y="35"/>
                    </a:lnTo>
                    <a:lnTo>
                      <a:pt x="7" y="24"/>
                    </a:lnTo>
                    <a:lnTo>
                      <a:pt x="13" y="14"/>
                    </a:lnTo>
                    <a:lnTo>
                      <a:pt x="20" y="7"/>
                    </a:lnTo>
                    <a:lnTo>
                      <a:pt x="32" y="1"/>
                    </a:lnTo>
                    <a:lnTo>
                      <a:pt x="46" y="0"/>
                    </a:lnTo>
                    <a:lnTo>
                      <a:pt x="58" y="2"/>
                    </a:lnTo>
                    <a:lnTo>
                      <a:pt x="68" y="6"/>
                    </a:lnTo>
                    <a:lnTo>
                      <a:pt x="76" y="14"/>
                    </a:lnTo>
                    <a:lnTo>
                      <a:pt x="81" y="24"/>
                    </a:lnTo>
                    <a:lnTo>
                      <a:pt x="86" y="36"/>
                    </a:lnTo>
                    <a:lnTo>
                      <a:pt x="85" y="62"/>
                    </a:lnTo>
                    <a:lnTo>
                      <a:pt x="81" y="83"/>
                    </a:lnTo>
                    <a:lnTo>
                      <a:pt x="78" y="106"/>
                    </a:lnTo>
                    <a:lnTo>
                      <a:pt x="71" y="117"/>
                    </a:lnTo>
                    <a:lnTo>
                      <a:pt x="65" y="127"/>
                    </a:lnTo>
                    <a:lnTo>
                      <a:pt x="62" y="133"/>
                    </a:lnTo>
                    <a:lnTo>
                      <a:pt x="59" y="152"/>
                    </a:lnTo>
                    <a:lnTo>
                      <a:pt x="13" y="152"/>
                    </a:lnTo>
                    <a:close/>
                  </a:path>
                </a:pathLst>
              </a:custGeom>
              <a:solidFill>
                <a:srgbClr val="7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216" name="Freeform 96"/>
              <p:cNvSpPr>
                <a:spLocks/>
              </p:cNvSpPr>
              <p:nvPr/>
            </p:nvSpPr>
            <p:spPr bwMode="auto">
              <a:xfrm>
                <a:off x="5279" y="2486"/>
                <a:ext cx="158" cy="126"/>
              </a:xfrm>
              <a:custGeom>
                <a:avLst/>
                <a:gdLst>
                  <a:gd name="T0" fmla="*/ 17 w 158"/>
                  <a:gd name="T1" fmla="*/ 123 h 126"/>
                  <a:gd name="T2" fmla="*/ 10 w 158"/>
                  <a:gd name="T3" fmla="*/ 126 h 126"/>
                  <a:gd name="T4" fmla="*/ 0 w 158"/>
                  <a:gd name="T5" fmla="*/ 122 h 126"/>
                  <a:gd name="T6" fmla="*/ 5 w 158"/>
                  <a:gd name="T7" fmla="*/ 101 h 126"/>
                  <a:gd name="T8" fmla="*/ 10 w 158"/>
                  <a:gd name="T9" fmla="*/ 76 h 126"/>
                  <a:gd name="T10" fmla="*/ 20 w 158"/>
                  <a:gd name="T11" fmla="*/ 49 h 126"/>
                  <a:gd name="T12" fmla="*/ 26 w 158"/>
                  <a:gd name="T13" fmla="*/ 33 h 126"/>
                  <a:gd name="T14" fmla="*/ 32 w 158"/>
                  <a:gd name="T15" fmla="*/ 20 h 126"/>
                  <a:gd name="T16" fmla="*/ 45 w 158"/>
                  <a:gd name="T17" fmla="*/ 7 h 126"/>
                  <a:gd name="T18" fmla="*/ 70 w 158"/>
                  <a:gd name="T19" fmla="*/ 3 h 126"/>
                  <a:gd name="T20" fmla="*/ 91 w 158"/>
                  <a:gd name="T21" fmla="*/ 0 h 126"/>
                  <a:gd name="T22" fmla="*/ 121 w 158"/>
                  <a:gd name="T23" fmla="*/ 12 h 126"/>
                  <a:gd name="T24" fmla="*/ 133 w 158"/>
                  <a:gd name="T25" fmla="*/ 26 h 126"/>
                  <a:gd name="T26" fmla="*/ 143 w 158"/>
                  <a:gd name="T27" fmla="*/ 52 h 126"/>
                  <a:gd name="T28" fmla="*/ 154 w 158"/>
                  <a:gd name="T29" fmla="*/ 81 h 126"/>
                  <a:gd name="T30" fmla="*/ 158 w 158"/>
                  <a:gd name="T31" fmla="*/ 107 h 126"/>
                  <a:gd name="T32" fmla="*/ 156 w 158"/>
                  <a:gd name="T33" fmla="*/ 117 h 126"/>
                  <a:gd name="T34" fmla="*/ 142 w 158"/>
                  <a:gd name="T35" fmla="*/ 119 h 126"/>
                  <a:gd name="T36" fmla="*/ 131 w 158"/>
                  <a:gd name="T37" fmla="*/ 122 h 126"/>
                  <a:gd name="T38" fmla="*/ 115 w 158"/>
                  <a:gd name="T39" fmla="*/ 124 h 126"/>
                  <a:gd name="T40" fmla="*/ 119 w 158"/>
                  <a:gd name="T41" fmla="*/ 99 h 126"/>
                  <a:gd name="T42" fmla="*/ 119 w 158"/>
                  <a:gd name="T43" fmla="*/ 84 h 126"/>
                  <a:gd name="T44" fmla="*/ 119 w 158"/>
                  <a:gd name="T45" fmla="*/ 71 h 126"/>
                  <a:gd name="T46" fmla="*/ 119 w 158"/>
                  <a:gd name="T47" fmla="*/ 53 h 126"/>
                  <a:gd name="T48" fmla="*/ 102 w 158"/>
                  <a:gd name="T49" fmla="*/ 45 h 126"/>
                  <a:gd name="T50" fmla="*/ 97 w 158"/>
                  <a:gd name="T51" fmla="*/ 30 h 126"/>
                  <a:gd name="T52" fmla="*/ 81 w 158"/>
                  <a:gd name="T53" fmla="*/ 40 h 126"/>
                  <a:gd name="T54" fmla="*/ 60 w 158"/>
                  <a:gd name="T55" fmla="*/ 60 h 126"/>
                  <a:gd name="T56" fmla="*/ 68 w 158"/>
                  <a:gd name="T57" fmla="*/ 50 h 126"/>
                  <a:gd name="T58" fmla="*/ 51 w 158"/>
                  <a:gd name="T59" fmla="*/ 65 h 126"/>
                  <a:gd name="T60" fmla="*/ 51 w 158"/>
                  <a:gd name="T61" fmla="*/ 89 h 126"/>
                  <a:gd name="T62" fmla="*/ 55 w 158"/>
                  <a:gd name="T63" fmla="*/ 100 h 126"/>
                  <a:gd name="T64" fmla="*/ 60 w 158"/>
                  <a:gd name="T65" fmla="*/ 110 h 126"/>
                  <a:gd name="T66" fmla="*/ 64 w 158"/>
                  <a:gd name="T67" fmla="*/ 125 h 126"/>
                  <a:gd name="T68" fmla="*/ 45 w 158"/>
                  <a:gd name="T69" fmla="*/ 125 h 126"/>
                  <a:gd name="T70" fmla="*/ 54 w 158"/>
                  <a:gd name="T71" fmla="*/ 125 h 126"/>
                  <a:gd name="T72" fmla="*/ 28 w 158"/>
                  <a:gd name="T73" fmla="*/ 122 h 126"/>
                  <a:gd name="T74" fmla="*/ 26 w 158"/>
                  <a:gd name="T75" fmla="*/ 122 h 126"/>
                  <a:gd name="T76" fmla="*/ 17 w 158"/>
                  <a:gd name="T77" fmla="*/ 12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8" h="126">
                    <a:moveTo>
                      <a:pt x="17" y="123"/>
                    </a:moveTo>
                    <a:lnTo>
                      <a:pt x="10" y="126"/>
                    </a:lnTo>
                    <a:lnTo>
                      <a:pt x="0" y="122"/>
                    </a:lnTo>
                    <a:lnTo>
                      <a:pt x="5" y="101"/>
                    </a:lnTo>
                    <a:lnTo>
                      <a:pt x="10" y="76"/>
                    </a:lnTo>
                    <a:lnTo>
                      <a:pt x="20" y="49"/>
                    </a:lnTo>
                    <a:lnTo>
                      <a:pt x="26" y="33"/>
                    </a:lnTo>
                    <a:lnTo>
                      <a:pt x="32" y="20"/>
                    </a:lnTo>
                    <a:lnTo>
                      <a:pt x="45" y="7"/>
                    </a:lnTo>
                    <a:lnTo>
                      <a:pt x="70" y="3"/>
                    </a:lnTo>
                    <a:lnTo>
                      <a:pt x="91" y="0"/>
                    </a:lnTo>
                    <a:lnTo>
                      <a:pt x="121" y="12"/>
                    </a:lnTo>
                    <a:lnTo>
                      <a:pt x="133" y="26"/>
                    </a:lnTo>
                    <a:lnTo>
                      <a:pt x="143" y="52"/>
                    </a:lnTo>
                    <a:lnTo>
                      <a:pt x="154" y="81"/>
                    </a:lnTo>
                    <a:lnTo>
                      <a:pt x="158" y="107"/>
                    </a:lnTo>
                    <a:lnTo>
                      <a:pt x="156" y="117"/>
                    </a:lnTo>
                    <a:lnTo>
                      <a:pt x="142" y="119"/>
                    </a:lnTo>
                    <a:lnTo>
                      <a:pt x="131" y="122"/>
                    </a:lnTo>
                    <a:lnTo>
                      <a:pt x="115" y="124"/>
                    </a:lnTo>
                    <a:lnTo>
                      <a:pt x="119" y="99"/>
                    </a:lnTo>
                    <a:lnTo>
                      <a:pt x="119" y="84"/>
                    </a:lnTo>
                    <a:lnTo>
                      <a:pt x="119" y="71"/>
                    </a:lnTo>
                    <a:lnTo>
                      <a:pt x="119" y="53"/>
                    </a:lnTo>
                    <a:lnTo>
                      <a:pt x="102" y="45"/>
                    </a:lnTo>
                    <a:lnTo>
                      <a:pt x="97" y="30"/>
                    </a:lnTo>
                    <a:lnTo>
                      <a:pt x="81" y="40"/>
                    </a:lnTo>
                    <a:lnTo>
                      <a:pt x="60" y="60"/>
                    </a:lnTo>
                    <a:lnTo>
                      <a:pt x="68" y="50"/>
                    </a:lnTo>
                    <a:lnTo>
                      <a:pt x="51" y="65"/>
                    </a:lnTo>
                    <a:lnTo>
                      <a:pt x="51" y="89"/>
                    </a:lnTo>
                    <a:lnTo>
                      <a:pt x="55" y="100"/>
                    </a:lnTo>
                    <a:lnTo>
                      <a:pt x="60" y="110"/>
                    </a:lnTo>
                    <a:lnTo>
                      <a:pt x="64" y="125"/>
                    </a:lnTo>
                    <a:lnTo>
                      <a:pt x="45" y="125"/>
                    </a:lnTo>
                    <a:lnTo>
                      <a:pt x="54" y="125"/>
                    </a:lnTo>
                    <a:lnTo>
                      <a:pt x="28" y="122"/>
                    </a:lnTo>
                    <a:lnTo>
                      <a:pt x="26" y="122"/>
                    </a:lnTo>
                    <a:lnTo>
                      <a:pt x="1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217" name="Freeform 97"/>
              <p:cNvSpPr>
                <a:spLocks/>
              </p:cNvSpPr>
              <p:nvPr/>
            </p:nvSpPr>
            <p:spPr bwMode="auto">
              <a:xfrm>
                <a:off x="5222" y="2658"/>
                <a:ext cx="260" cy="614"/>
              </a:xfrm>
              <a:custGeom>
                <a:avLst/>
                <a:gdLst>
                  <a:gd name="T0" fmla="*/ 105 w 260"/>
                  <a:gd name="T1" fmla="*/ 0 h 614"/>
                  <a:gd name="T2" fmla="*/ 41 w 260"/>
                  <a:gd name="T3" fmla="*/ 33 h 614"/>
                  <a:gd name="T4" fmla="*/ 34 w 260"/>
                  <a:gd name="T5" fmla="*/ 44 h 614"/>
                  <a:gd name="T6" fmla="*/ 0 w 260"/>
                  <a:gd name="T7" fmla="*/ 200 h 614"/>
                  <a:gd name="T8" fmla="*/ 50 w 260"/>
                  <a:gd name="T9" fmla="*/ 206 h 614"/>
                  <a:gd name="T10" fmla="*/ 57 w 260"/>
                  <a:gd name="T11" fmla="*/ 167 h 614"/>
                  <a:gd name="T12" fmla="*/ 75 w 260"/>
                  <a:gd name="T13" fmla="*/ 250 h 614"/>
                  <a:gd name="T14" fmla="*/ 44 w 260"/>
                  <a:gd name="T15" fmla="*/ 434 h 614"/>
                  <a:gd name="T16" fmla="*/ 60 w 260"/>
                  <a:gd name="T17" fmla="*/ 612 h 614"/>
                  <a:gd name="T18" fmla="*/ 79 w 260"/>
                  <a:gd name="T19" fmla="*/ 614 h 614"/>
                  <a:gd name="T20" fmla="*/ 106 w 260"/>
                  <a:gd name="T21" fmla="*/ 611 h 614"/>
                  <a:gd name="T22" fmla="*/ 145 w 260"/>
                  <a:gd name="T23" fmla="*/ 609 h 614"/>
                  <a:gd name="T24" fmla="*/ 179 w 260"/>
                  <a:gd name="T25" fmla="*/ 609 h 614"/>
                  <a:gd name="T26" fmla="*/ 208 w 260"/>
                  <a:gd name="T27" fmla="*/ 610 h 614"/>
                  <a:gd name="T28" fmla="*/ 219 w 260"/>
                  <a:gd name="T29" fmla="*/ 353 h 614"/>
                  <a:gd name="T30" fmla="*/ 190 w 260"/>
                  <a:gd name="T31" fmla="*/ 241 h 614"/>
                  <a:gd name="T32" fmla="*/ 201 w 260"/>
                  <a:gd name="T33" fmla="*/ 179 h 614"/>
                  <a:gd name="T34" fmla="*/ 208 w 260"/>
                  <a:gd name="T35" fmla="*/ 202 h 614"/>
                  <a:gd name="T36" fmla="*/ 260 w 260"/>
                  <a:gd name="T37" fmla="*/ 188 h 614"/>
                  <a:gd name="T38" fmla="*/ 220 w 260"/>
                  <a:gd name="T39" fmla="*/ 42 h 614"/>
                  <a:gd name="T40" fmla="*/ 154 w 260"/>
                  <a:gd name="T41" fmla="*/ 0 h 614"/>
                  <a:gd name="T42" fmla="*/ 105 w 260"/>
                  <a:gd name="T4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0" h="614">
                    <a:moveTo>
                      <a:pt x="105" y="0"/>
                    </a:moveTo>
                    <a:lnTo>
                      <a:pt x="41" y="33"/>
                    </a:lnTo>
                    <a:lnTo>
                      <a:pt x="34" y="44"/>
                    </a:lnTo>
                    <a:lnTo>
                      <a:pt x="0" y="200"/>
                    </a:lnTo>
                    <a:lnTo>
                      <a:pt x="50" y="206"/>
                    </a:lnTo>
                    <a:lnTo>
                      <a:pt x="57" y="167"/>
                    </a:lnTo>
                    <a:lnTo>
                      <a:pt x="75" y="250"/>
                    </a:lnTo>
                    <a:lnTo>
                      <a:pt x="44" y="434"/>
                    </a:lnTo>
                    <a:lnTo>
                      <a:pt x="60" y="612"/>
                    </a:lnTo>
                    <a:lnTo>
                      <a:pt x="79" y="614"/>
                    </a:lnTo>
                    <a:lnTo>
                      <a:pt x="106" y="611"/>
                    </a:lnTo>
                    <a:lnTo>
                      <a:pt x="145" y="609"/>
                    </a:lnTo>
                    <a:lnTo>
                      <a:pt x="179" y="609"/>
                    </a:lnTo>
                    <a:lnTo>
                      <a:pt x="208" y="610"/>
                    </a:lnTo>
                    <a:lnTo>
                      <a:pt x="219" y="353"/>
                    </a:lnTo>
                    <a:lnTo>
                      <a:pt x="190" y="241"/>
                    </a:lnTo>
                    <a:lnTo>
                      <a:pt x="201" y="179"/>
                    </a:lnTo>
                    <a:lnTo>
                      <a:pt x="208" y="202"/>
                    </a:lnTo>
                    <a:lnTo>
                      <a:pt x="260" y="188"/>
                    </a:lnTo>
                    <a:lnTo>
                      <a:pt x="220" y="42"/>
                    </a:lnTo>
                    <a:lnTo>
                      <a:pt x="154" y="0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1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1221" name="Group 101"/>
              <p:cNvGrpSpPr>
                <a:grpSpLocks/>
              </p:cNvGrpSpPr>
              <p:nvPr/>
            </p:nvGrpSpPr>
            <p:grpSpPr bwMode="auto">
              <a:xfrm>
                <a:off x="5295" y="2657"/>
                <a:ext cx="112" cy="248"/>
                <a:chOff x="5295" y="2657"/>
                <a:chExt cx="112" cy="248"/>
              </a:xfrm>
            </p:grpSpPr>
            <p:sp>
              <p:nvSpPr>
                <p:cNvPr id="261218" name="Freeform 98"/>
                <p:cNvSpPr>
                  <a:spLocks/>
                </p:cNvSpPr>
                <p:nvPr/>
              </p:nvSpPr>
              <p:spPr bwMode="auto">
                <a:xfrm>
                  <a:off x="5320" y="2657"/>
                  <a:ext cx="58" cy="29"/>
                </a:xfrm>
                <a:custGeom>
                  <a:avLst/>
                  <a:gdLst>
                    <a:gd name="T0" fmla="*/ 0 w 58"/>
                    <a:gd name="T1" fmla="*/ 2 h 29"/>
                    <a:gd name="T2" fmla="*/ 13 w 58"/>
                    <a:gd name="T3" fmla="*/ 29 h 29"/>
                    <a:gd name="T4" fmla="*/ 30 w 58"/>
                    <a:gd name="T5" fmla="*/ 0 h 29"/>
                    <a:gd name="T6" fmla="*/ 47 w 58"/>
                    <a:gd name="T7" fmla="*/ 29 h 29"/>
                    <a:gd name="T8" fmla="*/ 58 w 58"/>
                    <a:gd name="T9" fmla="*/ 3 h 29"/>
                    <a:gd name="T10" fmla="*/ 0 w 58"/>
                    <a:gd name="T11" fmla="*/ 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29">
                      <a:moveTo>
                        <a:pt x="0" y="2"/>
                      </a:moveTo>
                      <a:lnTo>
                        <a:pt x="13" y="29"/>
                      </a:lnTo>
                      <a:lnTo>
                        <a:pt x="30" y="0"/>
                      </a:lnTo>
                      <a:lnTo>
                        <a:pt x="47" y="29"/>
                      </a:lnTo>
                      <a:lnTo>
                        <a:pt x="58" y="3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7F"/>
                </a:solidFill>
                <a:ln w="11113">
                  <a:solidFill>
                    <a:srgbClr val="00007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219" name="Freeform 99"/>
                <p:cNvSpPr>
                  <a:spLocks/>
                </p:cNvSpPr>
                <p:nvPr/>
              </p:nvSpPr>
              <p:spPr bwMode="auto">
                <a:xfrm>
                  <a:off x="5350" y="2663"/>
                  <a:ext cx="4" cy="239"/>
                </a:xfrm>
                <a:custGeom>
                  <a:avLst/>
                  <a:gdLst>
                    <a:gd name="T0" fmla="*/ 0 w 4"/>
                    <a:gd name="T1" fmla="*/ 0 h 239"/>
                    <a:gd name="T2" fmla="*/ 4 w 4"/>
                    <a:gd name="T3" fmla="*/ 99 h 239"/>
                    <a:gd name="T4" fmla="*/ 4 w 4"/>
                    <a:gd name="T5" fmla="*/ 239 h 239"/>
                    <a:gd name="T6" fmla="*/ 0 w 4"/>
                    <a:gd name="T7" fmla="*/ 0 h 2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39">
                      <a:moveTo>
                        <a:pt x="0" y="0"/>
                      </a:moveTo>
                      <a:lnTo>
                        <a:pt x="4" y="99"/>
                      </a:lnTo>
                      <a:lnTo>
                        <a:pt x="4" y="23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7F"/>
                </a:solidFill>
                <a:ln w="11113">
                  <a:solidFill>
                    <a:srgbClr val="00007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220" name="Freeform 100"/>
                <p:cNvSpPr>
                  <a:spLocks/>
                </p:cNvSpPr>
                <p:nvPr/>
              </p:nvSpPr>
              <p:spPr bwMode="auto">
                <a:xfrm>
                  <a:off x="5295" y="2901"/>
                  <a:ext cx="112" cy="4"/>
                </a:xfrm>
                <a:custGeom>
                  <a:avLst/>
                  <a:gdLst>
                    <a:gd name="T0" fmla="*/ 0 w 112"/>
                    <a:gd name="T1" fmla="*/ 4 h 4"/>
                    <a:gd name="T2" fmla="*/ 61 w 112"/>
                    <a:gd name="T3" fmla="*/ 0 h 4"/>
                    <a:gd name="T4" fmla="*/ 112 w 112"/>
                    <a:gd name="T5" fmla="*/ 1 h 4"/>
                    <a:gd name="T6" fmla="*/ 0 w 112"/>
                    <a:gd name="T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2" h="4">
                      <a:moveTo>
                        <a:pt x="0" y="4"/>
                      </a:moveTo>
                      <a:lnTo>
                        <a:pt x="61" y="0"/>
                      </a:lnTo>
                      <a:lnTo>
                        <a:pt x="112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7F"/>
                </a:solidFill>
                <a:ln w="11113">
                  <a:solidFill>
                    <a:srgbClr val="00007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224" name="Group 104"/>
              <p:cNvGrpSpPr>
                <a:grpSpLocks/>
              </p:cNvGrpSpPr>
              <p:nvPr/>
            </p:nvGrpSpPr>
            <p:grpSpPr bwMode="auto">
              <a:xfrm>
                <a:off x="5268" y="3527"/>
                <a:ext cx="152" cy="100"/>
                <a:chOff x="5268" y="3527"/>
                <a:chExt cx="152" cy="100"/>
              </a:xfrm>
            </p:grpSpPr>
            <p:sp>
              <p:nvSpPr>
                <p:cNvPr id="261222" name="Freeform 102"/>
                <p:cNvSpPr>
                  <a:spLocks/>
                </p:cNvSpPr>
                <p:nvPr/>
              </p:nvSpPr>
              <p:spPr bwMode="auto">
                <a:xfrm>
                  <a:off x="5268" y="3536"/>
                  <a:ext cx="60" cy="91"/>
                </a:xfrm>
                <a:custGeom>
                  <a:avLst/>
                  <a:gdLst>
                    <a:gd name="T0" fmla="*/ 11 w 60"/>
                    <a:gd name="T1" fmla="*/ 45 h 91"/>
                    <a:gd name="T2" fmla="*/ 3 w 60"/>
                    <a:gd name="T3" fmla="*/ 59 h 91"/>
                    <a:gd name="T4" fmla="*/ 0 w 60"/>
                    <a:gd name="T5" fmla="*/ 70 h 91"/>
                    <a:gd name="T6" fmla="*/ 0 w 60"/>
                    <a:gd name="T7" fmla="*/ 78 h 91"/>
                    <a:gd name="T8" fmla="*/ 2 w 60"/>
                    <a:gd name="T9" fmla="*/ 84 h 91"/>
                    <a:gd name="T10" fmla="*/ 6 w 60"/>
                    <a:gd name="T11" fmla="*/ 89 h 91"/>
                    <a:gd name="T12" fmla="*/ 14 w 60"/>
                    <a:gd name="T13" fmla="*/ 91 h 91"/>
                    <a:gd name="T14" fmla="*/ 24 w 60"/>
                    <a:gd name="T15" fmla="*/ 90 h 91"/>
                    <a:gd name="T16" fmla="*/ 34 w 60"/>
                    <a:gd name="T17" fmla="*/ 86 h 91"/>
                    <a:gd name="T18" fmla="*/ 42 w 60"/>
                    <a:gd name="T19" fmla="*/ 77 h 91"/>
                    <a:gd name="T20" fmla="*/ 49 w 60"/>
                    <a:gd name="T21" fmla="*/ 65 h 91"/>
                    <a:gd name="T22" fmla="*/ 53 w 60"/>
                    <a:gd name="T23" fmla="*/ 40 h 91"/>
                    <a:gd name="T24" fmla="*/ 60 w 60"/>
                    <a:gd name="T25" fmla="*/ 16 h 91"/>
                    <a:gd name="T26" fmla="*/ 59 w 60"/>
                    <a:gd name="T27" fmla="*/ 0 h 91"/>
                    <a:gd name="T28" fmla="*/ 47 w 60"/>
                    <a:gd name="T29" fmla="*/ 35 h 91"/>
                    <a:gd name="T30" fmla="*/ 37 w 60"/>
                    <a:gd name="T31" fmla="*/ 57 h 91"/>
                    <a:gd name="T32" fmla="*/ 22 w 60"/>
                    <a:gd name="T33" fmla="*/ 57 h 91"/>
                    <a:gd name="T34" fmla="*/ 9 w 60"/>
                    <a:gd name="T35" fmla="*/ 56 h 91"/>
                    <a:gd name="T36" fmla="*/ 11 w 60"/>
                    <a:gd name="T37" fmla="*/ 45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0" h="91">
                      <a:moveTo>
                        <a:pt x="11" y="45"/>
                      </a:moveTo>
                      <a:lnTo>
                        <a:pt x="3" y="59"/>
                      </a:lnTo>
                      <a:lnTo>
                        <a:pt x="0" y="70"/>
                      </a:lnTo>
                      <a:lnTo>
                        <a:pt x="0" y="78"/>
                      </a:lnTo>
                      <a:lnTo>
                        <a:pt x="2" y="84"/>
                      </a:lnTo>
                      <a:lnTo>
                        <a:pt x="6" y="89"/>
                      </a:lnTo>
                      <a:lnTo>
                        <a:pt x="14" y="91"/>
                      </a:lnTo>
                      <a:lnTo>
                        <a:pt x="24" y="90"/>
                      </a:lnTo>
                      <a:lnTo>
                        <a:pt x="34" y="86"/>
                      </a:lnTo>
                      <a:lnTo>
                        <a:pt x="42" y="77"/>
                      </a:lnTo>
                      <a:lnTo>
                        <a:pt x="49" y="65"/>
                      </a:lnTo>
                      <a:lnTo>
                        <a:pt x="53" y="40"/>
                      </a:lnTo>
                      <a:lnTo>
                        <a:pt x="60" y="16"/>
                      </a:lnTo>
                      <a:lnTo>
                        <a:pt x="59" y="0"/>
                      </a:lnTo>
                      <a:lnTo>
                        <a:pt x="47" y="35"/>
                      </a:lnTo>
                      <a:lnTo>
                        <a:pt x="37" y="57"/>
                      </a:lnTo>
                      <a:lnTo>
                        <a:pt x="22" y="57"/>
                      </a:lnTo>
                      <a:lnTo>
                        <a:pt x="9" y="56"/>
                      </a:lnTo>
                      <a:lnTo>
                        <a:pt x="11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223" name="Freeform 103"/>
                <p:cNvSpPr>
                  <a:spLocks/>
                </p:cNvSpPr>
                <p:nvPr/>
              </p:nvSpPr>
              <p:spPr bwMode="auto">
                <a:xfrm>
                  <a:off x="5353" y="3527"/>
                  <a:ext cx="67" cy="99"/>
                </a:xfrm>
                <a:custGeom>
                  <a:avLst/>
                  <a:gdLst>
                    <a:gd name="T0" fmla="*/ 0 w 67"/>
                    <a:gd name="T1" fmla="*/ 0 h 99"/>
                    <a:gd name="T2" fmla="*/ 0 w 67"/>
                    <a:gd name="T3" fmla="*/ 10 h 99"/>
                    <a:gd name="T4" fmla="*/ 8 w 67"/>
                    <a:gd name="T5" fmla="*/ 35 h 99"/>
                    <a:gd name="T6" fmla="*/ 14 w 67"/>
                    <a:gd name="T7" fmla="*/ 56 h 99"/>
                    <a:gd name="T8" fmla="*/ 21 w 67"/>
                    <a:gd name="T9" fmla="*/ 75 h 99"/>
                    <a:gd name="T10" fmla="*/ 28 w 67"/>
                    <a:gd name="T11" fmla="*/ 86 h 99"/>
                    <a:gd name="T12" fmla="*/ 34 w 67"/>
                    <a:gd name="T13" fmla="*/ 94 h 99"/>
                    <a:gd name="T14" fmla="*/ 44 w 67"/>
                    <a:gd name="T15" fmla="*/ 98 h 99"/>
                    <a:gd name="T16" fmla="*/ 54 w 67"/>
                    <a:gd name="T17" fmla="*/ 99 h 99"/>
                    <a:gd name="T18" fmla="*/ 59 w 67"/>
                    <a:gd name="T19" fmla="*/ 96 h 99"/>
                    <a:gd name="T20" fmla="*/ 64 w 67"/>
                    <a:gd name="T21" fmla="*/ 93 h 99"/>
                    <a:gd name="T22" fmla="*/ 67 w 67"/>
                    <a:gd name="T23" fmla="*/ 84 h 99"/>
                    <a:gd name="T24" fmla="*/ 65 w 67"/>
                    <a:gd name="T25" fmla="*/ 70 h 99"/>
                    <a:gd name="T26" fmla="*/ 59 w 67"/>
                    <a:gd name="T27" fmla="*/ 55 h 99"/>
                    <a:gd name="T28" fmla="*/ 55 w 67"/>
                    <a:gd name="T29" fmla="*/ 47 h 99"/>
                    <a:gd name="T30" fmla="*/ 53 w 67"/>
                    <a:gd name="T31" fmla="*/ 54 h 99"/>
                    <a:gd name="T32" fmla="*/ 51 w 67"/>
                    <a:gd name="T33" fmla="*/ 57 h 99"/>
                    <a:gd name="T34" fmla="*/ 42 w 67"/>
                    <a:gd name="T35" fmla="*/ 60 h 99"/>
                    <a:gd name="T36" fmla="*/ 35 w 67"/>
                    <a:gd name="T37" fmla="*/ 61 h 99"/>
                    <a:gd name="T38" fmla="*/ 22 w 67"/>
                    <a:gd name="T39" fmla="*/ 58 h 99"/>
                    <a:gd name="T40" fmla="*/ 8 w 67"/>
                    <a:gd name="T41" fmla="*/ 20 h 99"/>
                    <a:gd name="T42" fmla="*/ 0 w 67"/>
                    <a:gd name="T43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7" h="99">
                      <a:moveTo>
                        <a:pt x="0" y="0"/>
                      </a:moveTo>
                      <a:lnTo>
                        <a:pt x="0" y="10"/>
                      </a:lnTo>
                      <a:lnTo>
                        <a:pt x="8" y="35"/>
                      </a:lnTo>
                      <a:lnTo>
                        <a:pt x="14" y="56"/>
                      </a:lnTo>
                      <a:lnTo>
                        <a:pt x="21" y="75"/>
                      </a:lnTo>
                      <a:lnTo>
                        <a:pt x="28" y="86"/>
                      </a:lnTo>
                      <a:lnTo>
                        <a:pt x="34" y="94"/>
                      </a:lnTo>
                      <a:lnTo>
                        <a:pt x="44" y="98"/>
                      </a:lnTo>
                      <a:lnTo>
                        <a:pt x="54" y="99"/>
                      </a:lnTo>
                      <a:lnTo>
                        <a:pt x="59" y="96"/>
                      </a:lnTo>
                      <a:lnTo>
                        <a:pt x="64" y="93"/>
                      </a:lnTo>
                      <a:lnTo>
                        <a:pt x="67" y="84"/>
                      </a:lnTo>
                      <a:lnTo>
                        <a:pt x="65" y="70"/>
                      </a:lnTo>
                      <a:lnTo>
                        <a:pt x="59" y="55"/>
                      </a:lnTo>
                      <a:lnTo>
                        <a:pt x="55" y="47"/>
                      </a:lnTo>
                      <a:lnTo>
                        <a:pt x="53" y="54"/>
                      </a:lnTo>
                      <a:lnTo>
                        <a:pt x="51" y="57"/>
                      </a:lnTo>
                      <a:lnTo>
                        <a:pt x="42" y="60"/>
                      </a:lnTo>
                      <a:lnTo>
                        <a:pt x="35" y="61"/>
                      </a:lnTo>
                      <a:lnTo>
                        <a:pt x="22" y="58"/>
                      </a:lnTo>
                      <a:lnTo>
                        <a:pt x="8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1225" name="Freeform 105"/>
              <p:cNvSpPr>
                <a:spLocks/>
              </p:cNvSpPr>
              <p:nvPr/>
            </p:nvSpPr>
            <p:spPr bwMode="auto">
              <a:xfrm>
                <a:off x="5348" y="2599"/>
                <a:ext cx="22" cy="6"/>
              </a:xfrm>
              <a:custGeom>
                <a:avLst/>
                <a:gdLst>
                  <a:gd name="T0" fmla="*/ 0 w 22"/>
                  <a:gd name="T1" fmla="*/ 5 h 6"/>
                  <a:gd name="T2" fmla="*/ 7 w 22"/>
                  <a:gd name="T3" fmla="*/ 0 h 6"/>
                  <a:gd name="T4" fmla="*/ 11 w 22"/>
                  <a:gd name="T5" fmla="*/ 3 h 6"/>
                  <a:gd name="T6" fmla="*/ 18 w 22"/>
                  <a:gd name="T7" fmla="*/ 0 h 6"/>
                  <a:gd name="T8" fmla="*/ 22 w 22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">
                    <a:moveTo>
                      <a:pt x="0" y="5"/>
                    </a:moveTo>
                    <a:lnTo>
                      <a:pt x="7" y="0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2" y="6"/>
                    </a:lnTo>
                  </a:path>
                </a:pathLst>
              </a:custGeom>
              <a:noFill/>
              <a:ln w="11113">
                <a:solidFill>
                  <a:srgbClr val="FF009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1269" name="Group 149"/>
            <p:cNvGrpSpPr>
              <a:grpSpLocks/>
            </p:cNvGrpSpPr>
            <p:nvPr/>
          </p:nvGrpSpPr>
          <p:grpSpPr bwMode="auto">
            <a:xfrm>
              <a:off x="3941" y="2365"/>
              <a:ext cx="339" cy="1248"/>
              <a:chOff x="3713" y="2365"/>
              <a:chExt cx="315" cy="1260"/>
            </a:xfrm>
          </p:grpSpPr>
          <p:grpSp>
            <p:nvGrpSpPr>
              <p:cNvPr id="261249" name="Group 129"/>
              <p:cNvGrpSpPr>
                <a:grpSpLocks/>
              </p:cNvGrpSpPr>
              <p:nvPr/>
            </p:nvGrpSpPr>
            <p:grpSpPr bwMode="auto">
              <a:xfrm>
                <a:off x="3713" y="3501"/>
                <a:ext cx="309" cy="124"/>
                <a:chOff x="3713" y="3501"/>
                <a:chExt cx="309" cy="124"/>
              </a:xfrm>
            </p:grpSpPr>
            <p:sp>
              <p:nvSpPr>
                <p:cNvPr id="261247" name="Freeform 127"/>
                <p:cNvSpPr>
                  <a:spLocks/>
                </p:cNvSpPr>
                <p:nvPr/>
              </p:nvSpPr>
              <p:spPr bwMode="auto">
                <a:xfrm>
                  <a:off x="3713" y="3501"/>
                  <a:ext cx="129" cy="77"/>
                </a:xfrm>
                <a:custGeom>
                  <a:avLst/>
                  <a:gdLst>
                    <a:gd name="T0" fmla="*/ 65 w 129"/>
                    <a:gd name="T1" fmla="*/ 0 h 77"/>
                    <a:gd name="T2" fmla="*/ 45 w 129"/>
                    <a:gd name="T3" fmla="*/ 20 h 77"/>
                    <a:gd name="T4" fmla="*/ 27 w 129"/>
                    <a:gd name="T5" fmla="*/ 42 h 77"/>
                    <a:gd name="T6" fmla="*/ 3 w 129"/>
                    <a:gd name="T7" fmla="*/ 61 h 77"/>
                    <a:gd name="T8" fmla="*/ 0 w 129"/>
                    <a:gd name="T9" fmla="*/ 71 h 77"/>
                    <a:gd name="T10" fmla="*/ 23 w 129"/>
                    <a:gd name="T11" fmla="*/ 77 h 77"/>
                    <a:gd name="T12" fmla="*/ 47 w 129"/>
                    <a:gd name="T13" fmla="*/ 74 h 77"/>
                    <a:gd name="T14" fmla="*/ 77 w 129"/>
                    <a:gd name="T15" fmla="*/ 61 h 77"/>
                    <a:gd name="T16" fmla="*/ 98 w 129"/>
                    <a:gd name="T17" fmla="*/ 49 h 77"/>
                    <a:gd name="T18" fmla="*/ 121 w 129"/>
                    <a:gd name="T19" fmla="*/ 46 h 77"/>
                    <a:gd name="T20" fmla="*/ 129 w 129"/>
                    <a:gd name="T21" fmla="*/ 40 h 77"/>
                    <a:gd name="T22" fmla="*/ 126 w 129"/>
                    <a:gd name="T23" fmla="*/ 5 h 77"/>
                    <a:gd name="T24" fmla="*/ 65 w 129"/>
                    <a:gd name="T2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9" h="77">
                      <a:moveTo>
                        <a:pt x="65" y="0"/>
                      </a:moveTo>
                      <a:lnTo>
                        <a:pt x="45" y="20"/>
                      </a:lnTo>
                      <a:lnTo>
                        <a:pt x="27" y="42"/>
                      </a:lnTo>
                      <a:lnTo>
                        <a:pt x="3" y="61"/>
                      </a:lnTo>
                      <a:lnTo>
                        <a:pt x="0" y="71"/>
                      </a:lnTo>
                      <a:lnTo>
                        <a:pt x="23" y="77"/>
                      </a:lnTo>
                      <a:lnTo>
                        <a:pt x="47" y="74"/>
                      </a:lnTo>
                      <a:lnTo>
                        <a:pt x="77" y="61"/>
                      </a:lnTo>
                      <a:lnTo>
                        <a:pt x="98" y="49"/>
                      </a:lnTo>
                      <a:lnTo>
                        <a:pt x="121" y="46"/>
                      </a:lnTo>
                      <a:lnTo>
                        <a:pt x="129" y="40"/>
                      </a:lnTo>
                      <a:lnTo>
                        <a:pt x="126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248" name="Freeform 128"/>
                <p:cNvSpPr>
                  <a:spLocks/>
                </p:cNvSpPr>
                <p:nvPr/>
              </p:nvSpPr>
              <p:spPr bwMode="auto">
                <a:xfrm>
                  <a:off x="3942" y="3540"/>
                  <a:ext cx="80" cy="85"/>
                </a:xfrm>
                <a:custGeom>
                  <a:avLst/>
                  <a:gdLst>
                    <a:gd name="T0" fmla="*/ 1 w 80"/>
                    <a:gd name="T1" fmla="*/ 2 h 85"/>
                    <a:gd name="T2" fmla="*/ 0 w 80"/>
                    <a:gd name="T3" fmla="*/ 24 h 85"/>
                    <a:gd name="T4" fmla="*/ 11 w 80"/>
                    <a:gd name="T5" fmla="*/ 35 h 85"/>
                    <a:gd name="T6" fmla="*/ 14 w 80"/>
                    <a:gd name="T7" fmla="*/ 54 h 85"/>
                    <a:gd name="T8" fmla="*/ 32 w 80"/>
                    <a:gd name="T9" fmla="*/ 72 h 85"/>
                    <a:gd name="T10" fmla="*/ 47 w 80"/>
                    <a:gd name="T11" fmla="*/ 82 h 85"/>
                    <a:gd name="T12" fmla="*/ 61 w 80"/>
                    <a:gd name="T13" fmla="*/ 85 h 85"/>
                    <a:gd name="T14" fmla="*/ 73 w 80"/>
                    <a:gd name="T15" fmla="*/ 84 h 85"/>
                    <a:gd name="T16" fmla="*/ 80 w 80"/>
                    <a:gd name="T17" fmla="*/ 71 h 85"/>
                    <a:gd name="T18" fmla="*/ 79 w 80"/>
                    <a:gd name="T19" fmla="*/ 52 h 85"/>
                    <a:gd name="T20" fmla="*/ 65 w 80"/>
                    <a:gd name="T21" fmla="*/ 30 h 85"/>
                    <a:gd name="T22" fmla="*/ 45 w 80"/>
                    <a:gd name="T23" fmla="*/ 7 h 85"/>
                    <a:gd name="T24" fmla="*/ 45 w 80"/>
                    <a:gd name="T25" fmla="*/ 0 h 85"/>
                    <a:gd name="T26" fmla="*/ 1 w 80"/>
                    <a:gd name="T27" fmla="*/ 2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0" h="85">
                      <a:moveTo>
                        <a:pt x="1" y="2"/>
                      </a:moveTo>
                      <a:lnTo>
                        <a:pt x="0" y="24"/>
                      </a:lnTo>
                      <a:lnTo>
                        <a:pt x="11" y="35"/>
                      </a:lnTo>
                      <a:lnTo>
                        <a:pt x="14" y="54"/>
                      </a:lnTo>
                      <a:lnTo>
                        <a:pt x="32" y="72"/>
                      </a:lnTo>
                      <a:lnTo>
                        <a:pt x="47" y="82"/>
                      </a:lnTo>
                      <a:lnTo>
                        <a:pt x="61" y="85"/>
                      </a:lnTo>
                      <a:lnTo>
                        <a:pt x="73" y="84"/>
                      </a:lnTo>
                      <a:lnTo>
                        <a:pt x="80" y="71"/>
                      </a:lnTo>
                      <a:lnTo>
                        <a:pt x="79" y="52"/>
                      </a:lnTo>
                      <a:lnTo>
                        <a:pt x="65" y="30"/>
                      </a:lnTo>
                      <a:lnTo>
                        <a:pt x="45" y="7"/>
                      </a:lnTo>
                      <a:lnTo>
                        <a:pt x="45" y="0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261" name="Group 141"/>
              <p:cNvGrpSpPr>
                <a:grpSpLocks/>
              </p:cNvGrpSpPr>
              <p:nvPr/>
            </p:nvGrpSpPr>
            <p:grpSpPr bwMode="auto">
              <a:xfrm>
                <a:off x="3745" y="2525"/>
                <a:ext cx="283" cy="1017"/>
                <a:chOff x="3745" y="2525"/>
                <a:chExt cx="283" cy="1017"/>
              </a:xfrm>
            </p:grpSpPr>
            <p:sp>
              <p:nvSpPr>
                <p:cNvPr id="261250" name="Freeform 130"/>
                <p:cNvSpPr>
                  <a:spLocks/>
                </p:cNvSpPr>
                <p:nvPr/>
              </p:nvSpPr>
              <p:spPr bwMode="auto">
                <a:xfrm>
                  <a:off x="3752" y="3051"/>
                  <a:ext cx="38" cy="94"/>
                </a:xfrm>
                <a:custGeom>
                  <a:avLst/>
                  <a:gdLst>
                    <a:gd name="T0" fmla="*/ 1 w 38"/>
                    <a:gd name="T1" fmla="*/ 1 h 94"/>
                    <a:gd name="T2" fmla="*/ 0 w 38"/>
                    <a:gd name="T3" fmla="*/ 52 h 94"/>
                    <a:gd name="T4" fmla="*/ 19 w 38"/>
                    <a:gd name="T5" fmla="*/ 84 h 94"/>
                    <a:gd name="T6" fmla="*/ 30 w 38"/>
                    <a:gd name="T7" fmla="*/ 94 h 94"/>
                    <a:gd name="T8" fmla="*/ 28 w 38"/>
                    <a:gd name="T9" fmla="*/ 49 h 94"/>
                    <a:gd name="T10" fmla="*/ 32 w 38"/>
                    <a:gd name="T11" fmla="*/ 54 h 94"/>
                    <a:gd name="T12" fmla="*/ 37 w 38"/>
                    <a:gd name="T13" fmla="*/ 69 h 94"/>
                    <a:gd name="T14" fmla="*/ 38 w 38"/>
                    <a:gd name="T15" fmla="*/ 52 h 94"/>
                    <a:gd name="T16" fmla="*/ 33 w 38"/>
                    <a:gd name="T17" fmla="*/ 24 h 94"/>
                    <a:gd name="T18" fmla="*/ 20 w 38"/>
                    <a:gd name="T19" fmla="*/ 0 h 94"/>
                    <a:gd name="T20" fmla="*/ 1 w 38"/>
                    <a:gd name="T21" fmla="*/ 1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94">
                      <a:moveTo>
                        <a:pt x="1" y="1"/>
                      </a:moveTo>
                      <a:lnTo>
                        <a:pt x="0" y="52"/>
                      </a:lnTo>
                      <a:lnTo>
                        <a:pt x="19" y="84"/>
                      </a:lnTo>
                      <a:lnTo>
                        <a:pt x="30" y="94"/>
                      </a:lnTo>
                      <a:lnTo>
                        <a:pt x="28" y="49"/>
                      </a:lnTo>
                      <a:lnTo>
                        <a:pt x="32" y="54"/>
                      </a:lnTo>
                      <a:lnTo>
                        <a:pt x="37" y="69"/>
                      </a:lnTo>
                      <a:lnTo>
                        <a:pt x="38" y="52"/>
                      </a:lnTo>
                      <a:lnTo>
                        <a:pt x="33" y="24"/>
                      </a:lnTo>
                      <a:lnTo>
                        <a:pt x="2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7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251" name="Freeform 131"/>
                <p:cNvSpPr>
                  <a:spLocks/>
                </p:cNvSpPr>
                <p:nvPr/>
              </p:nvSpPr>
              <p:spPr bwMode="auto">
                <a:xfrm>
                  <a:off x="3770" y="2845"/>
                  <a:ext cx="222" cy="697"/>
                </a:xfrm>
                <a:custGeom>
                  <a:avLst/>
                  <a:gdLst>
                    <a:gd name="T0" fmla="*/ 3 w 222"/>
                    <a:gd name="T1" fmla="*/ 0 h 697"/>
                    <a:gd name="T2" fmla="*/ 0 w 222"/>
                    <a:gd name="T3" fmla="*/ 379 h 697"/>
                    <a:gd name="T4" fmla="*/ 3 w 222"/>
                    <a:gd name="T5" fmla="*/ 660 h 697"/>
                    <a:gd name="T6" fmla="*/ 69 w 222"/>
                    <a:gd name="T7" fmla="*/ 672 h 697"/>
                    <a:gd name="T8" fmla="*/ 80 w 222"/>
                    <a:gd name="T9" fmla="*/ 443 h 697"/>
                    <a:gd name="T10" fmla="*/ 72 w 222"/>
                    <a:gd name="T11" fmla="*/ 421 h 697"/>
                    <a:gd name="T12" fmla="*/ 80 w 222"/>
                    <a:gd name="T13" fmla="*/ 409 h 697"/>
                    <a:gd name="T14" fmla="*/ 80 w 222"/>
                    <a:gd name="T15" fmla="*/ 268 h 697"/>
                    <a:gd name="T16" fmla="*/ 95 w 222"/>
                    <a:gd name="T17" fmla="*/ 313 h 697"/>
                    <a:gd name="T18" fmla="*/ 133 w 222"/>
                    <a:gd name="T19" fmla="*/ 502 h 697"/>
                    <a:gd name="T20" fmla="*/ 166 w 222"/>
                    <a:gd name="T21" fmla="*/ 697 h 697"/>
                    <a:gd name="T22" fmla="*/ 222 w 222"/>
                    <a:gd name="T23" fmla="*/ 697 h 697"/>
                    <a:gd name="T24" fmla="*/ 197 w 222"/>
                    <a:gd name="T25" fmla="*/ 436 h 697"/>
                    <a:gd name="T26" fmla="*/ 187 w 222"/>
                    <a:gd name="T27" fmla="*/ 214 h 697"/>
                    <a:gd name="T28" fmla="*/ 192 w 222"/>
                    <a:gd name="T29" fmla="*/ 5 h 697"/>
                    <a:gd name="T30" fmla="*/ 3 w 222"/>
                    <a:gd name="T31" fmla="*/ 0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22" h="697">
                      <a:moveTo>
                        <a:pt x="3" y="0"/>
                      </a:moveTo>
                      <a:lnTo>
                        <a:pt x="0" y="379"/>
                      </a:lnTo>
                      <a:lnTo>
                        <a:pt x="3" y="660"/>
                      </a:lnTo>
                      <a:lnTo>
                        <a:pt x="69" y="672"/>
                      </a:lnTo>
                      <a:lnTo>
                        <a:pt x="80" y="443"/>
                      </a:lnTo>
                      <a:lnTo>
                        <a:pt x="72" y="421"/>
                      </a:lnTo>
                      <a:lnTo>
                        <a:pt x="80" y="409"/>
                      </a:lnTo>
                      <a:lnTo>
                        <a:pt x="80" y="268"/>
                      </a:lnTo>
                      <a:lnTo>
                        <a:pt x="95" y="313"/>
                      </a:lnTo>
                      <a:lnTo>
                        <a:pt x="133" y="502"/>
                      </a:lnTo>
                      <a:lnTo>
                        <a:pt x="166" y="697"/>
                      </a:lnTo>
                      <a:lnTo>
                        <a:pt x="222" y="697"/>
                      </a:lnTo>
                      <a:lnTo>
                        <a:pt x="197" y="436"/>
                      </a:lnTo>
                      <a:lnTo>
                        <a:pt x="187" y="214"/>
                      </a:lnTo>
                      <a:lnTo>
                        <a:pt x="192" y="5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252" name="Freeform 132"/>
                <p:cNvSpPr>
                  <a:spLocks/>
                </p:cNvSpPr>
                <p:nvPr/>
              </p:nvSpPr>
              <p:spPr bwMode="auto">
                <a:xfrm>
                  <a:off x="3745" y="2525"/>
                  <a:ext cx="283" cy="532"/>
                </a:xfrm>
                <a:custGeom>
                  <a:avLst/>
                  <a:gdLst>
                    <a:gd name="T0" fmla="*/ 94 w 283"/>
                    <a:gd name="T1" fmla="*/ 6 h 532"/>
                    <a:gd name="T2" fmla="*/ 8 w 283"/>
                    <a:gd name="T3" fmla="*/ 71 h 532"/>
                    <a:gd name="T4" fmla="*/ 2 w 283"/>
                    <a:gd name="T5" fmla="*/ 241 h 532"/>
                    <a:gd name="T6" fmla="*/ 0 w 283"/>
                    <a:gd name="T7" fmla="*/ 327 h 532"/>
                    <a:gd name="T8" fmla="*/ 5 w 283"/>
                    <a:gd name="T9" fmla="*/ 532 h 532"/>
                    <a:gd name="T10" fmla="*/ 25 w 283"/>
                    <a:gd name="T11" fmla="*/ 532 h 532"/>
                    <a:gd name="T12" fmla="*/ 34 w 283"/>
                    <a:gd name="T13" fmla="*/ 322 h 532"/>
                    <a:gd name="T14" fmla="*/ 215 w 283"/>
                    <a:gd name="T15" fmla="*/ 322 h 532"/>
                    <a:gd name="T16" fmla="*/ 220 w 283"/>
                    <a:gd name="T17" fmla="*/ 270 h 532"/>
                    <a:gd name="T18" fmla="*/ 226 w 283"/>
                    <a:gd name="T19" fmla="*/ 307 h 532"/>
                    <a:gd name="T20" fmla="*/ 213 w 283"/>
                    <a:gd name="T21" fmla="*/ 386 h 532"/>
                    <a:gd name="T22" fmla="*/ 202 w 283"/>
                    <a:gd name="T23" fmla="*/ 504 h 532"/>
                    <a:gd name="T24" fmla="*/ 232 w 283"/>
                    <a:gd name="T25" fmla="*/ 512 h 532"/>
                    <a:gd name="T26" fmla="*/ 283 w 283"/>
                    <a:gd name="T27" fmla="*/ 303 h 532"/>
                    <a:gd name="T28" fmla="*/ 251 w 283"/>
                    <a:gd name="T29" fmla="*/ 60 h 532"/>
                    <a:gd name="T30" fmla="*/ 154 w 283"/>
                    <a:gd name="T31" fmla="*/ 0 h 532"/>
                    <a:gd name="T32" fmla="*/ 111 w 283"/>
                    <a:gd name="T33" fmla="*/ 27 h 532"/>
                    <a:gd name="T34" fmla="*/ 94 w 283"/>
                    <a:gd name="T35" fmla="*/ 6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83" h="532">
                      <a:moveTo>
                        <a:pt x="94" y="6"/>
                      </a:moveTo>
                      <a:lnTo>
                        <a:pt x="8" y="71"/>
                      </a:lnTo>
                      <a:lnTo>
                        <a:pt x="2" y="241"/>
                      </a:lnTo>
                      <a:lnTo>
                        <a:pt x="0" y="327"/>
                      </a:lnTo>
                      <a:lnTo>
                        <a:pt x="5" y="532"/>
                      </a:lnTo>
                      <a:lnTo>
                        <a:pt x="25" y="532"/>
                      </a:lnTo>
                      <a:lnTo>
                        <a:pt x="34" y="322"/>
                      </a:lnTo>
                      <a:lnTo>
                        <a:pt x="215" y="322"/>
                      </a:lnTo>
                      <a:lnTo>
                        <a:pt x="220" y="270"/>
                      </a:lnTo>
                      <a:lnTo>
                        <a:pt x="226" y="307"/>
                      </a:lnTo>
                      <a:lnTo>
                        <a:pt x="213" y="386"/>
                      </a:lnTo>
                      <a:lnTo>
                        <a:pt x="202" y="504"/>
                      </a:lnTo>
                      <a:lnTo>
                        <a:pt x="232" y="512"/>
                      </a:lnTo>
                      <a:lnTo>
                        <a:pt x="283" y="303"/>
                      </a:lnTo>
                      <a:lnTo>
                        <a:pt x="251" y="60"/>
                      </a:lnTo>
                      <a:lnTo>
                        <a:pt x="154" y="0"/>
                      </a:lnTo>
                      <a:lnTo>
                        <a:pt x="111" y="27"/>
                      </a:lnTo>
                      <a:lnTo>
                        <a:pt x="94" y="6"/>
                      </a:lnTo>
                      <a:close/>
                    </a:path>
                  </a:pathLst>
                </a:custGeom>
                <a:solidFill>
                  <a:srgbClr val="3F7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253" name="Freeform 133"/>
                <p:cNvSpPr>
                  <a:spLocks/>
                </p:cNvSpPr>
                <p:nvPr/>
              </p:nvSpPr>
              <p:spPr bwMode="auto">
                <a:xfrm>
                  <a:off x="3938" y="3026"/>
                  <a:ext cx="43" cy="90"/>
                </a:xfrm>
                <a:custGeom>
                  <a:avLst/>
                  <a:gdLst>
                    <a:gd name="T0" fmla="*/ 13 w 43"/>
                    <a:gd name="T1" fmla="*/ 0 h 90"/>
                    <a:gd name="T2" fmla="*/ 0 w 43"/>
                    <a:gd name="T3" fmla="*/ 47 h 90"/>
                    <a:gd name="T4" fmla="*/ 22 w 43"/>
                    <a:gd name="T5" fmla="*/ 90 h 90"/>
                    <a:gd name="T6" fmla="*/ 30 w 43"/>
                    <a:gd name="T7" fmla="*/ 85 h 90"/>
                    <a:gd name="T8" fmla="*/ 43 w 43"/>
                    <a:gd name="T9" fmla="*/ 81 h 90"/>
                    <a:gd name="T10" fmla="*/ 37 w 43"/>
                    <a:gd name="T11" fmla="*/ 67 h 90"/>
                    <a:gd name="T12" fmla="*/ 36 w 43"/>
                    <a:gd name="T13" fmla="*/ 50 h 90"/>
                    <a:gd name="T14" fmla="*/ 43 w 43"/>
                    <a:gd name="T15" fmla="*/ 33 h 90"/>
                    <a:gd name="T16" fmla="*/ 37 w 43"/>
                    <a:gd name="T17" fmla="*/ 3 h 90"/>
                    <a:gd name="T18" fmla="*/ 13 w 43"/>
                    <a:gd name="T1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3" h="90">
                      <a:moveTo>
                        <a:pt x="13" y="0"/>
                      </a:moveTo>
                      <a:lnTo>
                        <a:pt x="0" y="47"/>
                      </a:lnTo>
                      <a:lnTo>
                        <a:pt x="22" y="90"/>
                      </a:lnTo>
                      <a:lnTo>
                        <a:pt x="30" y="85"/>
                      </a:lnTo>
                      <a:lnTo>
                        <a:pt x="43" y="81"/>
                      </a:lnTo>
                      <a:lnTo>
                        <a:pt x="37" y="67"/>
                      </a:lnTo>
                      <a:lnTo>
                        <a:pt x="36" y="50"/>
                      </a:lnTo>
                      <a:lnTo>
                        <a:pt x="43" y="33"/>
                      </a:lnTo>
                      <a:lnTo>
                        <a:pt x="37" y="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FF7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1260" name="Group 140"/>
                <p:cNvGrpSpPr>
                  <a:grpSpLocks/>
                </p:cNvGrpSpPr>
                <p:nvPr/>
              </p:nvGrpSpPr>
              <p:grpSpPr bwMode="auto">
                <a:xfrm>
                  <a:off x="3776" y="2532"/>
                  <a:ext cx="181" cy="330"/>
                  <a:chOff x="3776" y="2532"/>
                  <a:chExt cx="181" cy="330"/>
                </a:xfrm>
              </p:grpSpPr>
              <p:grpSp>
                <p:nvGrpSpPr>
                  <p:cNvPr id="261258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3776" y="2532"/>
                    <a:ext cx="181" cy="330"/>
                    <a:chOff x="3776" y="2532"/>
                    <a:chExt cx="181" cy="330"/>
                  </a:xfrm>
                </p:grpSpPr>
                <p:grpSp>
                  <p:nvGrpSpPr>
                    <p:cNvPr id="261256" name="Group 1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76" y="2846"/>
                      <a:ext cx="181" cy="16"/>
                      <a:chOff x="3776" y="2846"/>
                      <a:chExt cx="181" cy="16"/>
                    </a:xfrm>
                  </p:grpSpPr>
                  <p:sp>
                    <p:nvSpPr>
                      <p:cNvPr id="261254" name="Line 1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776" y="2861"/>
                        <a:ext cx="181" cy="1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1255" name="Line 1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776" y="2846"/>
                        <a:ext cx="181" cy="1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61257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3826" y="2532"/>
                      <a:ext cx="83" cy="48"/>
                    </a:xfrm>
                    <a:custGeom>
                      <a:avLst/>
                      <a:gdLst>
                        <a:gd name="T0" fmla="*/ 0 w 83"/>
                        <a:gd name="T1" fmla="*/ 6 h 48"/>
                        <a:gd name="T2" fmla="*/ 3 w 83"/>
                        <a:gd name="T3" fmla="*/ 48 h 48"/>
                        <a:gd name="T4" fmla="*/ 26 w 83"/>
                        <a:gd name="T5" fmla="*/ 17 h 48"/>
                        <a:gd name="T6" fmla="*/ 42 w 83"/>
                        <a:gd name="T7" fmla="*/ 47 h 48"/>
                        <a:gd name="T8" fmla="*/ 83 w 83"/>
                        <a:gd name="T9" fmla="*/ 0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3" h="48">
                          <a:moveTo>
                            <a:pt x="0" y="6"/>
                          </a:moveTo>
                          <a:lnTo>
                            <a:pt x="3" y="48"/>
                          </a:lnTo>
                          <a:lnTo>
                            <a:pt x="26" y="17"/>
                          </a:lnTo>
                          <a:lnTo>
                            <a:pt x="42" y="47"/>
                          </a:lnTo>
                          <a:lnTo>
                            <a:pt x="83" y="0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1259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3851" y="2555"/>
                    <a:ext cx="1" cy="305"/>
                  </a:xfrm>
                  <a:prstGeom prst="line">
                    <a:avLst/>
                  </a:pr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1268" name="Group 148"/>
              <p:cNvGrpSpPr>
                <a:grpSpLocks/>
              </p:cNvGrpSpPr>
              <p:nvPr/>
            </p:nvGrpSpPr>
            <p:grpSpPr bwMode="auto">
              <a:xfrm>
                <a:off x="3803" y="2365"/>
                <a:ext cx="118" cy="188"/>
                <a:chOff x="3803" y="2365"/>
                <a:chExt cx="118" cy="188"/>
              </a:xfrm>
            </p:grpSpPr>
            <p:grpSp>
              <p:nvGrpSpPr>
                <p:cNvPr id="261266" name="Group 146"/>
                <p:cNvGrpSpPr>
                  <a:grpSpLocks/>
                </p:cNvGrpSpPr>
                <p:nvPr/>
              </p:nvGrpSpPr>
              <p:grpSpPr bwMode="auto">
                <a:xfrm>
                  <a:off x="3806" y="2374"/>
                  <a:ext cx="110" cy="179"/>
                  <a:chOff x="3806" y="2374"/>
                  <a:chExt cx="110" cy="179"/>
                </a:xfrm>
              </p:grpSpPr>
              <p:sp>
                <p:nvSpPr>
                  <p:cNvPr id="261262" name="Freeform 142"/>
                  <p:cNvSpPr>
                    <a:spLocks/>
                  </p:cNvSpPr>
                  <p:nvPr/>
                </p:nvSpPr>
                <p:spPr bwMode="auto">
                  <a:xfrm>
                    <a:off x="3806" y="2374"/>
                    <a:ext cx="110" cy="179"/>
                  </a:xfrm>
                  <a:custGeom>
                    <a:avLst/>
                    <a:gdLst>
                      <a:gd name="T0" fmla="*/ 4 w 110"/>
                      <a:gd name="T1" fmla="*/ 32 h 179"/>
                      <a:gd name="T2" fmla="*/ 2 w 110"/>
                      <a:gd name="T3" fmla="*/ 51 h 179"/>
                      <a:gd name="T4" fmla="*/ 1 w 110"/>
                      <a:gd name="T5" fmla="*/ 57 h 179"/>
                      <a:gd name="T6" fmla="*/ 4 w 110"/>
                      <a:gd name="T7" fmla="*/ 64 h 179"/>
                      <a:gd name="T8" fmla="*/ 0 w 110"/>
                      <a:gd name="T9" fmla="*/ 78 h 179"/>
                      <a:gd name="T10" fmla="*/ 3 w 110"/>
                      <a:gd name="T11" fmla="*/ 98 h 179"/>
                      <a:gd name="T12" fmla="*/ 5 w 110"/>
                      <a:gd name="T13" fmla="*/ 109 h 179"/>
                      <a:gd name="T14" fmla="*/ 8 w 110"/>
                      <a:gd name="T15" fmla="*/ 119 h 179"/>
                      <a:gd name="T16" fmla="*/ 11 w 110"/>
                      <a:gd name="T17" fmla="*/ 129 h 179"/>
                      <a:gd name="T18" fmla="*/ 16 w 110"/>
                      <a:gd name="T19" fmla="*/ 139 h 179"/>
                      <a:gd name="T20" fmla="*/ 24 w 110"/>
                      <a:gd name="T21" fmla="*/ 142 h 179"/>
                      <a:gd name="T22" fmla="*/ 33 w 110"/>
                      <a:gd name="T23" fmla="*/ 144 h 179"/>
                      <a:gd name="T24" fmla="*/ 33 w 110"/>
                      <a:gd name="T25" fmla="*/ 152 h 179"/>
                      <a:gd name="T26" fmla="*/ 32 w 110"/>
                      <a:gd name="T27" fmla="*/ 158 h 179"/>
                      <a:gd name="T28" fmla="*/ 49 w 110"/>
                      <a:gd name="T29" fmla="*/ 179 h 179"/>
                      <a:gd name="T30" fmla="*/ 94 w 110"/>
                      <a:gd name="T31" fmla="*/ 152 h 179"/>
                      <a:gd name="T32" fmla="*/ 95 w 110"/>
                      <a:gd name="T33" fmla="*/ 103 h 179"/>
                      <a:gd name="T34" fmla="*/ 101 w 110"/>
                      <a:gd name="T35" fmla="*/ 89 h 179"/>
                      <a:gd name="T36" fmla="*/ 105 w 110"/>
                      <a:gd name="T37" fmla="*/ 78 h 179"/>
                      <a:gd name="T38" fmla="*/ 108 w 110"/>
                      <a:gd name="T39" fmla="*/ 64 h 179"/>
                      <a:gd name="T40" fmla="*/ 110 w 110"/>
                      <a:gd name="T41" fmla="*/ 53 h 179"/>
                      <a:gd name="T42" fmla="*/ 109 w 110"/>
                      <a:gd name="T43" fmla="*/ 42 h 179"/>
                      <a:gd name="T44" fmla="*/ 107 w 110"/>
                      <a:gd name="T45" fmla="*/ 31 h 179"/>
                      <a:gd name="T46" fmla="*/ 105 w 110"/>
                      <a:gd name="T47" fmla="*/ 22 h 179"/>
                      <a:gd name="T48" fmla="*/ 101 w 110"/>
                      <a:gd name="T49" fmla="*/ 14 h 179"/>
                      <a:gd name="T50" fmla="*/ 94 w 110"/>
                      <a:gd name="T51" fmla="*/ 9 h 179"/>
                      <a:gd name="T52" fmla="*/ 86 w 110"/>
                      <a:gd name="T53" fmla="*/ 5 h 179"/>
                      <a:gd name="T54" fmla="*/ 77 w 110"/>
                      <a:gd name="T55" fmla="*/ 3 h 179"/>
                      <a:gd name="T56" fmla="*/ 67 w 110"/>
                      <a:gd name="T57" fmla="*/ 1 h 179"/>
                      <a:gd name="T58" fmla="*/ 54 w 110"/>
                      <a:gd name="T59" fmla="*/ 0 h 179"/>
                      <a:gd name="T60" fmla="*/ 42 w 110"/>
                      <a:gd name="T61" fmla="*/ 1 h 179"/>
                      <a:gd name="T62" fmla="*/ 28 w 110"/>
                      <a:gd name="T63" fmla="*/ 5 h 179"/>
                      <a:gd name="T64" fmla="*/ 21 w 110"/>
                      <a:gd name="T65" fmla="*/ 10 h 179"/>
                      <a:gd name="T66" fmla="*/ 13 w 110"/>
                      <a:gd name="T67" fmla="*/ 14 h 179"/>
                      <a:gd name="T68" fmla="*/ 8 w 110"/>
                      <a:gd name="T69" fmla="*/ 23 h 179"/>
                      <a:gd name="T70" fmla="*/ 4 w 110"/>
                      <a:gd name="T71" fmla="*/ 3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10" h="179">
                        <a:moveTo>
                          <a:pt x="4" y="32"/>
                        </a:moveTo>
                        <a:lnTo>
                          <a:pt x="2" y="51"/>
                        </a:lnTo>
                        <a:lnTo>
                          <a:pt x="1" y="57"/>
                        </a:lnTo>
                        <a:lnTo>
                          <a:pt x="4" y="64"/>
                        </a:lnTo>
                        <a:lnTo>
                          <a:pt x="0" y="78"/>
                        </a:lnTo>
                        <a:lnTo>
                          <a:pt x="3" y="98"/>
                        </a:lnTo>
                        <a:lnTo>
                          <a:pt x="5" y="109"/>
                        </a:lnTo>
                        <a:lnTo>
                          <a:pt x="8" y="119"/>
                        </a:lnTo>
                        <a:lnTo>
                          <a:pt x="11" y="129"/>
                        </a:lnTo>
                        <a:lnTo>
                          <a:pt x="16" y="139"/>
                        </a:lnTo>
                        <a:lnTo>
                          <a:pt x="24" y="142"/>
                        </a:lnTo>
                        <a:lnTo>
                          <a:pt x="33" y="144"/>
                        </a:lnTo>
                        <a:lnTo>
                          <a:pt x="33" y="152"/>
                        </a:lnTo>
                        <a:lnTo>
                          <a:pt x="32" y="158"/>
                        </a:lnTo>
                        <a:lnTo>
                          <a:pt x="49" y="179"/>
                        </a:lnTo>
                        <a:lnTo>
                          <a:pt x="94" y="152"/>
                        </a:lnTo>
                        <a:lnTo>
                          <a:pt x="95" y="103"/>
                        </a:lnTo>
                        <a:lnTo>
                          <a:pt x="101" y="89"/>
                        </a:lnTo>
                        <a:lnTo>
                          <a:pt x="105" y="78"/>
                        </a:lnTo>
                        <a:lnTo>
                          <a:pt x="108" y="64"/>
                        </a:lnTo>
                        <a:lnTo>
                          <a:pt x="110" y="53"/>
                        </a:lnTo>
                        <a:lnTo>
                          <a:pt x="109" y="42"/>
                        </a:lnTo>
                        <a:lnTo>
                          <a:pt x="107" y="31"/>
                        </a:lnTo>
                        <a:lnTo>
                          <a:pt x="105" y="22"/>
                        </a:lnTo>
                        <a:lnTo>
                          <a:pt x="101" y="14"/>
                        </a:lnTo>
                        <a:lnTo>
                          <a:pt x="94" y="9"/>
                        </a:lnTo>
                        <a:lnTo>
                          <a:pt x="86" y="5"/>
                        </a:lnTo>
                        <a:lnTo>
                          <a:pt x="77" y="3"/>
                        </a:lnTo>
                        <a:lnTo>
                          <a:pt x="67" y="1"/>
                        </a:lnTo>
                        <a:lnTo>
                          <a:pt x="54" y="0"/>
                        </a:lnTo>
                        <a:lnTo>
                          <a:pt x="42" y="1"/>
                        </a:lnTo>
                        <a:lnTo>
                          <a:pt x="28" y="5"/>
                        </a:lnTo>
                        <a:lnTo>
                          <a:pt x="21" y="10"/>
                        </a:lnTo>
                        <a:lnTo>
                          <a:pt x="13" y="14"/>
                        </a:lnTo>
                        <a:lnTo>
                          <a:pt x="8" y="23"/>
                        </a:lnTo>
                        <a:lnTo>
                          <a:pt x="4" y="32"/>
                        </a:lnTo>
                        <a:close/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263" name="Freeform 143"/>
                  <p:cNvSpPr>
                    <a:spLocks/>
                  </p:cNvSpPr>
                  <p:nvPr/>
                </p:nvSpPr>
                <p:spPr bwMode="auto">
                  <a:xfrm>
                    <a:off x="3836" y="2434"/>
                    <a:ext cx="40" cy="43"/>
                  </a:xfrm>
                  <a:custGeom>
                    <a:avLst/>
                    <a:gdLst>
                      <a:gd name="T0" fmla="*/ 5 w 40"/>
                      <a:gd name="T1" fmla="*/ 3 h 43"/>
                      <a:gd name="T2" fmla="*/ 14 w 40"/>
                      <a:gd name="T3" fmla="*/ 1 h 43"/>
                      <a:gd name="T4" fmla="*/ 25 w 40"/>
                      <a:gd name="T5" fmla="*/ 0 h 43"/>
                      <a:gd name="T6" fmla="*/ 34 w 40"/>
                      <a:gd name="T7" fmla="*/ 3 h 43"/>
                      <a:gd name="T8" fmla="*/ 37 w 40"/>
                      <a:gd name="T9" fmla="*/ 4 h 43"/>
                      <a:gd name="T10" fmla="*/ 37 w 40"/>
                      <a:gd name="T11" fmla="*/ 8 h 43"/>
                      <a:gd name="T12" fmla="*/ 40 w 40"/>
                      <a:gd name="T13" fmla="*/ 9 h 43"/>
                      <a:gd name="T14" fmla="*/ 22 w 40"/>
                      <a:gd name="T15" fmla="*/ 10 h 43"/>
                      <a:gd name="T16" fmla="*/ 25 w 40"/>
                      <a:gd name="T17" fmla="*/ 12 h 43"/>
                      <a:gd name="T18" fmla="*/ 34 w 40"/>
                      <a:gd name="T19" fmla="*/ 13 h 43"/>
                      <a:gd name="T20" fmla="*/ 14 w 40"/>
                      <a:gd name="T21" fmla="*/ 13 h 43"/>
                      <a:gd name="T22" fmla="*/ 7 w 40"/>
                      <a:gd name="T23" fmla="*/ 13 h 43"/>
                      <a:gd name="T24" fmla="*/ 3 w 40"/>
                      <a:gd name="T25" fmla="*/ 35 h 43"/>
                      <a:gd name="T26" fmla="*/ 6 w 40"/>
                      <a:gd name="T27" fmla="*/ 40 h 43"/>
                      <a:gd name="T28" fmla="*/ 7 w 40"/>
                      <a:gd name="T29" fmla="*/ 43 h 43"/>
                      <a:gd name="T30" fmla="*/ 0 w 40"/>
                      <a:gd name="T31" fmla="*/ 37 h 43"/>
                      <a:gd name="T32" fmla="*/ 0 w 40"/>
                      <a:gd name="T33" fmla="*/ 37 h 43"/>
                      <a:gd name="T34" fmla="*/ 4 w 40"/>
                      <a:gd name="T35" fmla="*/ 10 h 43"/>
                      <a:gd name="T36" fmla="*/ 5 w 40"/>
                      <a:gd name="T37" fmla="*/ 3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40" h="43">
                        <a:moveTo>
                          <a:pt x="5" y="3"/>
                        </a:moveTo>
                        <a:lnTo>
                          <a:pt x="14" y="1"/>
                        </a:lnTo>
                        <a:lnTo>
                          <a:pt x="25" y="0"/>
                        </a:lnTo>
                        <a:lnTo>
                          <a:pt x="34" y="3"/>
                        </a:lnTo>
                        <a:lnTo>
                          <a:pt x="37" y="4"/>
                        </a:lnTo>
                        <a:lnTo>
                          <a:pt x="37" y="8"/>
                        </a:lnTo>
                        <a:lnTo>
                          <a:pt x="40" y="9"/>
                        </a:lnTo>
                        <a:lnTo>
                          <a:pt x="22" y="10"/>
                        </a:lnTo>
                        <a:lnTo>
                          <a:pt x="25" y="12"/>
                        </a:lnTo>
                        <a:lnTo>
                          <a:pt x="34" y="13"/>
                        </a:lnTo>
                        <a:lnTo>
                          <a:pt x="14" y="13"/>
                        </a:lnTo>
                        <a:lnTo>
                          <a:pt x="7" y="13"/>
                        </a:lnTo>
                        <a:lnTo>
                          <a:pt x="3" y="35"/>
                        </a:lnTo>
                        <a:lnTo>
                          <a:pt x="6" y="40"/>
                        </a:lnTo>
                        <a:lnTo>
                          <a:pt x="7" y="43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4" y="10"/>
                        </a:lnTo>
                        <a:lnTo>
                          <a:pt x="5" y="3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264" name="Freeform 144"/>
                  <p:cNvSpPr>
                    <a:spLocks/>
                  </p:cNvSpPr>
                  <p:nvPr/>
                </p:nvSpPr>
                <p:spPr bwMode="auto">
                  <a:xfrm>
                    <a:off x="3808" y="2435"/>
                    <a:ext cx="22" cy="14"/>
                  </a:xfrm>
                  <a:custGeom>
                    <a:avLst/>
                    <a:gdLst>
                      <a:gd name="T0" fmla="*/ 19 w 22"/>
                      <a:gd name="T1" fmla="*/ 3 h 14"/>
                      <a:gd name="T2" fmla="*/ 8 w 22"/>
                      <a:gd name="T3" fmla="*/ 0 h 14"/>
                      <a:gd name="T4" fmla="*/ 1 w 22"/>
                      <a:gd name="T5" fmla="*/ 0 h 14"/>
                      <a:gd name="T6" fmla="*/ 2 w 22"/>
                      <a:gd name="T7" fmla="*/ 6 h 14"/>
                      <a:gd name="T8" fmla="*/ 0 w 22"/>
                      <a:gd name="T9" fmla="*/ 10 h 14"/>
                      <a:gd name="T10" fmla="*/ 9 w 22"/>
                      <a:gd name="T11" fmla="*/ 10 h 14"/>
                      <a:gd name="T12" fmla="*/ 15 w 22"/>
                      <a:gd name="T13" fmla="*/ 10 h 14"/>
                      <a:gd name="T14" fmla="*/ 7 w 22"/>
                      <a:gd name="T15" fmla="*/ 13 h 14"/>
                      <a:gd name="T16" fmla="*/ 2 w 22"/>
                      <a:gd name="T17" fmla="*/ 14 h 14"/>
                      <a:gd name="T18" fmla="*/ 18 w 22"/>
                      <a:gd name="T19" fmla="*/ 13 h 14"/>
                      <a:gd name="T20" fmla="*/ 22 w 22"/>
                      <a:gd name="T21" fmla="*/ 12 h 14"/>
                      <a:gd name="T22" fmla="*/ 19 w 22"/>
                      <a:gd name="T23" fmla="*/ 3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2" h="14">
                        <a:moveTo>
                          <a:pt x="19" y="3"/>
                        </a:moveTo>
                        <a:lnTo>
                          <a:pt x="8" y="0"/>
                        </a:lnTo>
                        <a:lnTo>
                          <a:pt x="1" y="0"/>
                        </a:lnTo>
                        <a:lnTo>
                          <a:pt x="2" y="6"/>
                        </a:lnTo>
                        <a:lnTo>
                          <a:pt x="0" y="10"/>
                        </a:lnTo>
                        <a:lnTo>
                          <a:pt x="9" y="10"/>
                        </a:lnTo>
                        <a:lnTo>
                          <a:pt x="15" y="10"/>
                        </a:lnTo>
                        <a:lnTo>
                          <a:pt x="7" y="13"/>
                        </a:lnTo>
                        <a:lnTo>
                          <a:pt x="2" y="14"/>
                        </a:lnTo>
                        <a:lnTo>
                          <a:pt x="18" y="13"/>
                        </a:lnTo>
                        <a:lnTo>
                          <a:pt x="22" y="12"/>
                        </a:lnTo>
                        <a:lnTo>
                          <a:pt x="19" y="3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265" name="Freeform 145"/>
                  <p:cNvSpPr>
                    <a:spLocks/>
                  </p:cNvSpPr>
                  <p:nvPr/>
                </p:nvSpPr>
                <p:spPr bwMode="auto">
                  <a:xfrm>
                    <a:off x="3845" y="2471"/>
                    <a:ext cx="56" cy="55"/>
                  </a:xfrm>
                  <a:custGeom>
                    <a:avLst/>
                    <a:gdLst>
                      <a:gd name="T0" fmla="*/ 46 w 56"/>
                      <a:gd name="T1" fmla="*/ 15 h 55"/>
                      <a:gd name="T2" fmla="*/ 41 w 56"/>
                      <a:gd name="T3" fmla="*/ 28 h 55"/>
                      <a:gd name="T4" fmla="*/ 0 w 56"/>
                      <a:gd name="T5" fmla="*/ 48 h 55"/>
                      <a:gd name="T6" fmla="*/ 22 w 56"/>
                      <a:gd name="T7" fmla="*/ 43 h 55"/>
                      <a:gd name="T8" fmla="*/ 31 w 56"/>
                      <a:gd name="T9" fmla="*/ 41 h 55"/>
                      <a:gd name="T10" fmla="*/ 42 w 56"/>
                      <a:gd name="T11" fmla="*/ 42 h 55"/>
                      <a:gd name="T12" fmla="*/ 51 w 56"/>
                      <a:gd name="T13" fmla="*/ 45 h 55"/>
                      <a:gd name="T14" fmla="*/ 55 w 56"/>
                      <a:gd name="T15" fmla="*/ 55 h 55"/>
                      <a:gd name="T16" fmla="*/ 56 w 56"/>
                      <a:gd name="T17" fmla="*/ 17 h 55"/>
                      <a:gd name="T18" fmla="*/ 54 w 56"/>
                      <a:gd name="T19" fmla="*/ 9 h 55"/>
                      <a:gd name="T20" fmla="*/ 48 w 56"/>
                      <a:gd name="T21" fmla="*/ 0 h 55"/>
                      <a:gd name="T22" fmla="*/ 46 w 56"/>
                      <a:gd name="T23" fmla="*/ 15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56" h="55">
                        <a:moveTo>
                          <a:pt x="46" y="15"/>
                        </a:moveTo>
                        <a:lnTo>
                          <a:pt x="41" y="28"/>
                        </a:lnTo>
                        <a:lnTo>
                          <a:pt x="0" y="48"/>
                        </a:lnTo>
                        <a:lnTo>
                          <a:pt x="22" y="43"/>
                        </a:lnTo>
                        <a:lnTo>
                          <a:pt x="31" y="41"/>
                        </a:lnTo>
                        <a:lnTo>
                          <a:pt x="42" y="42"/>
                        </a:lnTo>
                        <a:lnTo>
                          <a:pt x="51" y="45"/>
                        </a:lnTo>
                        <a:lnTo>
                          <a:pt x="55" y="55"/>
                        </a:lnTo>
                        <a:lnTo>
                          <a:pt x="56" y="17"/>
                        </a:lnTo>
                        <a:lnTo>
                          <a:pt x="54" y="9"/>
                        </a:lnTo>
                        <a:lnTo>
                          <a:pt x="48" y="0"/>
                        </a:lnTo>
                        <a:lnTo>
                          <a:pt x="46" y="15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1267" name="Freeform 147"/>
                <p:cNvSpPr>
                  <a:spLocks/>
                </p:cNvSpPr>
                <p:nvPr/>
              </p:nvSpPr>
              <p:spPr bwMode="auto">
                <a:xfrm>
                  <a:off x="3803" y="2365"/>
                  <a:ext cx="118" cy="129"/>
                </a:xfrm>
                <a:custGeom>
                  <a:avLst/>
                  <a:gdLst>
                    <a:gd name="T0" fmla="*/ 21 w 118"/>
                    <a:gd name="T1" fmla="*/ 11 h 129"/>
                    <a:gd name="T2" fmla="*/ 31 w 118"/>
                    <a:gd name="T3" fmla="*/ 6 h 129"/>
                    <a:gd name="T4" fmla="*/ 40 w 118"/>
                    <a:gd name="T5" fmla="*/ 4 h 129"/>
                    <a:gd name="T6" fmla="*/ 54 w 118"/>
                    <a:gd name="T7" fmla="*/ 0 h 129"/>
                    <a:gd name="T8" fmla="*/ 64 w 118"/>
                    <a:gd name="T9" fmla="*/ 0 h 129"/>
                    <a:gd name="T10" fmla="*/ 75 w 118"/>
                    <a:gd name="T11" fmla="*/ 0 h 129"/>
                    <a:gd name="T12" fmla="*/ 87 w 118"/>
                    <a:gd name="T13" fmla="*/ 3 h 129"/>
                    <a:gd name="T14" fmla="*/ 94 w 118"/>
                    <a:gd name="T15" fmla="*/ 3 h 129"/>
                    <a:gd name="T16" fmla="*/ 102 w 118"/>
                    <a:gd name="T17" fmla="*/ 5 h 129"/>
                    <a:gd name="T18" fmla="*/ 109 w 118"/>
                    <a:gd name="T19" fmla="*/ 11 h 129"/>
                    <a:gd name="T20" fmla="*/ 114 w 118"/>
                    <a:gd name="T21" fmla="*/ 18 h 129"/>
                    <a:gd name="T22" fmla="*/ 115 w 118"/>
                    <a:gd name="T23" fmla="*/ 28 h 129"/>
                    <a:gd name="T24" fmla="*/ 116 w 118"/>
                    <a:gd name="T25" fmla="*/ 40 h 129"/>
                    <a:gd name="T26" fmla="*/ 118 w 118"/>
                    <a:gd name="T27" fmla="*/ 57 h 129"/>
                    <a:gd name="T28" fmla="*/ 117 w 118"/>
                    <a:gd name="T29" fmla="*/ 72 h 129"/>
                    <a:gd name="T30" fmla="*/ 114 w 118"/>
                    <a:gd name="T31" fmla="*/ 85 h 129"/>
                    <a:gd name="T32" fmla="*/ 111 w 118"/>
                    <a:gd name="T33" fmla="*/ 97 h 129"/>
                    <a:gd name="T34" fmla="*/ 108 w 118"/>
                    <a:gd name="T35" fmla="*/ 106 h 129"/>
                    <a:gd name="T36" fmla="*/ 104 w 118"/>
                    <a:gd name="T37" fmla="*/ 114 h 129"/>
                    <a:gd name="T38" fmla="*/ 101 w 118"/>
                    <a:gd name="T39" fmla="*/ 121 h 129"/>
                    <a:gd name="T40" fmla="*/ 97 w 118"/>
                    <a:gd name="T41" fmla="*/ 129 h 129"/>
                    <a:gd name="T42" fmla="*/ 93 w 118"/>
                    <a:gd name="T43" fmla="*/ 129 h 129"/>
                    <a:gd name="T44" fmla="*/ 94 w 118"/>
                    <a:gd name="T45" fmla="*/ 118 h 129"/>
                    <a:gd name="T46" fmla="*/ 92 w 118"/>
                    <a:gd name="T47" fmla="*/ 110 h 129"/>
                    <a:gd name="T48" fmla="*/ 90 w 118"/>
                    <a:gd name="T49" fmla="*/ 106 h 129"/>
                    <a:gd name="T50" fmla="*/ 93 w 118"/>
                    <a:gd name="T51" fmla="*/ 98 h 129"/>
                    <a:gd name="T52" fmla="*/ 94 w 118"/>
                    <a:gd name="T53" fmla="*/ 85 h 129"/>
                    <a:gd name="T54" fmla="*/ 91 w 118"/>
                    <a:gd name="T55" fmla="*/ 82 h 129"/>
                    <a:gd name="T56" fmla="*/ 86 w 118"/>
                    <a:gd name="T57" fmla="*/ 88 h 129"/>
                    <a:gd name="T58" fmla="*/ 81 w 118"/>
                    <a:gd name="T59" fmla="*/ 95 h 129"/>
                    <a:gd name="T60" fmla="*/ 82 w 118"/>
                    <a:gd name="T61" fmla="*/ 82 h 129"/>
                    <a:gd name="T62" fmla="*/ 80 w 118"/>
                    <a:gd name="T63" fmla="*/ 66 h 129"/>
                    <a:gd name="T64" fmla="*/ 80 w 118"/>
                    <a:gd name="T65" fmla="*/ 50 h 129"/>
                    <a:gd name="T66" fmla="*/ 79 w 118"/>
                    <a:gd name="T67" fmla="*/ 41 h 129"/>
                    <a:gd name="T68" fmla="*/ 83 w 118"/>
                    <a:gd name="T69" fmla="*/ 37 h 129"/>
                    <a:gd name="T70" fmla="*/ 75 w 118"/>
                    <a:gd name="T71" fmla="*/ 39 h 129"/>
                    <a:gd name="T72" fmla="*/ 68 w 118"/>
                    <a:gd name="T73" fmla="*/ 41 h 129"/>
                    <a:gd name="T74" fmla="*/ 62 w 118"/>
                    <a:gd name="T75" fmla="*/ 42 h 129"/>
                    <a:gd name="T76" fmla="*/ 51 w 118"/>
                    <a:gd name="T77" fmla="*/ 44 h 129"/>
                    <a:gd name="T78" fmla="*/ 43 w 118"/>
                    <a:gd name="T79" fmla="*/ 46 h 129"/>
                    <a:gd name="T80" fmla="*/ 53 w 118"/>
                    <a:gd name="T81" fmla="*/ 41 h 129"/>
                    <a:gd name="T82" fmla="*/ 47 w 118"/>
                    <a:gd name="T83" fmla="*/ 41 h 129"/>
                    <a:gd name="T84" fmla="*/ 34 w 118"/>
                    <a:gd name="T85" fmla="*/ 41 h 129"/>
                    <a:gd name="T86" fmla="*/ 24 w 118"/>
                    <a:gd name="T87" fmla="*/ 40 h 129"/>
                    <a:gd name="T88" fmla="*/ 11 w 118"/>
                    <a:gd name="T89" fmla="*/ 41 h 129"/>
                    <a:gd name="T90" fmla="*/ 7 w 118"/>
                    <a:gd name="T91" fmla="*/ 49 h 129"/>
                    <a:gd name="T92" fmla="*/ 6 w 118"/>
                    <a:gd name="T93" fmla="*/ 59 h 129"/>
                    <a:gd name="T94" fmla="*/ 3 w 118"/>
                    <a:gd name="T95" fmla="*/ 46 h 129"/>
                    <a:gd name="T96" fmla="*/ 0 w 118"/>
                    <a:gd name="T97" fmla="*/ 32 h 129"/>
                    <a:gd name="T98" fmla="*/ 6 w 118"/>
                    <a:gd name="T99" fmla="*/ 23 h 129"/>
                    <a:gd name="T100" fmla="*/ 13 w 118"/>
                    <a:gd name="T101" fmla="*/ 16 h 129"/>
                    <a:gd name="T102" fmla="*/ 21 w 118"/>
                    <a:gd name="T103" fmla="*/ 11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18" h="129">
                      <a:moveTo>
                        <a:pt x="21" y="11"/>
                      </a:moveTo>
                      <a:lnTo>
                        <a:pt x="31" y="6"/>
                      </a:lnTo>
                      <a:lnTo>
                        <a:pt x="40" y="4"/>
                      </a:lnTo>
                      <a:lnTo>
                        <a:pt x="54" y="0"/>
                      </a:lnTo>
                      <a:lnTo>
                        <a:pt x="64" y="0"/>
                      </a:lnTo>
                      <a:lnTo>
                        <a:pt x="75" y="0"/>
                      </a:lnTo>
                      <a:lnTo>
                        <a:pt x="87" y="3"/>
                      </a:lnTo>
                      <a:lnTo>
                        <a:pt x="94" y="3"/>
                      </a:lnTo>
                      <a:lnTo>
                        <a:pt x="102" y="5"/>
                      </a:lnTo>
                      <a:lnTo>
                        <a:pt x="109" y="11"/>
                      </a:lnTo>
                      <a:lnTo>
                        <a:pt x="114" y="18"/>
                      </a:lnTo>
                      <a:lnTo>
                        <a:pt x="115" y="28"/>
                      </a:lnTo>
                      <a:lnTo>
                        <a:pt x="116" y="40"/>
                      </a:lnTo>
                      <a:lnTo>
                        <a:pt x="118" y="57"/>
                      </a:lnTo>
                      <a:lnTo>
                        <a:pt x="117" y="72"/>
                      </a:lnTo>
                      <a:lnTo>
                        <a:pt x="114" y="85"/>
                      </a:lnTo>
                      <a:lnTo>
                        <a:pt x="111" y="97"/>
                      </a:lnTo>
                      <a:lnTo>
                        <a:pt x="108" y="106"/>
                      </a:lnTo>
                      <a:lnTo>
                        <a:pt x="104" y="114"/>
                      </a:lnTo>
                      <a:lnTo>
                        <a:pt x="101" y="121"/>
                      </a:lnTo>
                      <a:lnTo>
                        <a:pt x="97" y="129"/>
                      </a:lnTo>
                      <a:lnTo>
                        <a:pt x="93" y="129"/>
                      </a:lnTo>
                      <a:lnTo>
                        <a:pt x="94" y="118"/>
                      </a:lnTo>
                      <a:lnTo>
                        <a:pt x="92" y="110"/>
                      </a:lnTo>
                      <a:lnTo>
                        <a:pt x="90" y="106"/>
                      </a:lnTo>
                      <a:lnTo>
                        <a:pt x="93" y="98"/>
                      </a:lnTo>
                      <a:lnTo>
                        <a:pt x="94" y="85"/>
                      </a:lnTo>
                      <a:lnTo>
                        <a:pt x="91" y="82"/>
                      </a:lnTo>
                      <a:lnTo>
                        <a:pt x="86" y="88"/>
                      </a:lnTo>
                      <a:lnTo>
                        <a:pt x="81" y="95"/>
                      </a:lnTo>
                      <a:lnTo>
                        <a:pt x="82" y="82"/>
                      </a:lnTo>
                      <a:lnTo>
                        <a:pt x="80" y="66"/>
                      </a:lnTo>
                      <a:lnTo>
                        <a:pt x="80" y="50"/>
                      </a:lnTo>
                      <a:lnTo>
                        <a:pt x="79" y="41"/>
                      </a:lnTo>
                      <a:lnTo>
                        <a:pt x="83" y="37"/>
                      </a:lnTo>
                      <a:lnTo>
                        <a:pt x="75" y="39"/>
                      </a:lnTo>
                      <a:lnTo>
                        <a:pt x="68" y="41"/>
                      </a:lnTo>
                      <a:lnTo>
                        <a:pt x="62" y="42"/>
                      </a:lnTo>
                      <a:lnTo>
                        <a:pt x="51" y="44"/>
                      </a:lnTo>
                      <a:lnTo>
                        <a:pt x="43" y="46"/>
                      </a:lnTo>
                      <a:lnTo>
                        <a:pt x="53" y="41"/>
                      </a:lnTo>
                      <a:lnTo>
                        <a:pt x="47" y="41"/>
                      </a:lnTo>
                      <a:lnTo>
                        <a:pt x="34" y="41"/>
                      </a:lnTo>
                      <a:lnTo>
                        <a:pt x="24" y="40"/>
                      </a:lnTo>
                      <a:lnTo>
                        <a:pt x="11" y="41"/>
                      </a:lnTo>
                      <a:lnTo>
                        <a:pt x="7" y="49"/>
                      </a:lnTo>
                      <a:lnTo>
                        <a:pt x="6" y="59"/>
                      </a:lnTo>
                      <a:lnTo>
                        <a:pt x="3" y="46"/>
                      </a:lnTo>
                      <a:lnTo>
                        <a:pt x="0" y="32"/>
                      </a:lnTo>
                      <a:lnTo>
                        <a:pt x="6" y="23"/>
                      </a:lnTo>
                      <a:lnTo>
                        <a:pt x="13" y="16"/>
                      </a:lnTo>
                      <a:lnTo>
                        <a:pt x="21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1321" name="Group 201"/>
            <p:cNvGrpSpPr>
              <a:grpSpLocks/>
            </p:cNvGrpSpPr>
            <p:nvPr/>
          </p:nvGrpSpPr>
          <p:grpSpPr bwMode="auto">
            <a:xfrm>
              <a:off x="4831" y="2370"/>
              <a:ext cx="315" cy="1259"/>
              <a:chOff x="4831" y="2370"/>
              <a:chExt cx="315" cy="1259"/>
            </a:xfrm>
          </p:grpSpPr>
          <p:grpSp>
            <p:nvGrpSpPr>
              <p:cNvPr id="261302" name="Group 182"/>
              <p:cNvGrpSpPr>
                <a:grpSpLocks/>
              </p:cNvGrpSpPr>
              <p:nvPr/>
            </p:nvGrpSpPr>
            <p:grpSpPr bwMode="auto">
              <a:xfrm>
                <a:off x="4837" y="3506"/>
                <a:ext cx="309" cy="123"/>
                <a:chOff x="4837" y="3506"/>
                <a:chExt cx="309" cy="123"/>
              </a:xfrm>
            </p:grpSpPr>
            <p:sp>
              <p:nvSpPr>
                <p:cNvPr id="261300" name="Freeform 180"/>
                <p:cNvSpPr>
                  <a:spLocks/>
                </p:cNvSpPr>
                <p:nvPr/>
              </p:nvSpPr>
              <p:spPr bwMode="auto">
                <a:xfrm>
                  <a:off x="5017" y="3506"/>
                  <a:ext cx="129" cy="77"/>
                </a:xfrm>
                <a:custGeom>
                  <a:avLst/>
                  <a:gdLst>
                    <a:gd name="T0" fmla="*/ 64 w 129"/>
                    <a:gd name="T1" fmla="*/ 0 h 77"/>
                    <a:gd name="T2" fmla="*/ 85 w 129"/>
                    <a:gd name="T3" fmla="*/ 20 h 77"/>
                    <a:gd name="T4" fmla="*/ 103 w 129"/>
                    <a:gd name="T5" fmla="*/ 42 h 77"/>
                    <a:gd name="T6" fmla="*/ 126 w 129"/>
                    <a:gd name="T7" fmla="*/ 61 h 77"/>
                    <a:gd name="T8" fmla="*/ 129 w 129"/>
                    <a:gd name="T9" fmla="*/ 71 h 77"/>
                    <a:gd name="T10" fmla="*/ 106 w 129"/>
                    <a:gd name="T11" fmla="*/ 77 h 77"/>
                    <a:gd name="T12" fmla="*/ 82 w 129"/>
                    <a:gd name="T13" fmla="*/ 74 h 77"/>
                    <a:gd name="T14" fmla="*/ 52 w 129"/>
                    <a:gd name="T15" fmla="*/ 61 h 77"/>
                    <a:gd name="T16" fmla="*/ 31 w 129"/>
                    <a:gd name="T17" fmla="*/ 49 h 77"/>
                    <a:gd name="T18" fmla="*/ 8 w 129"/>
                    <a:gd name="T19" fmla="*/ 46 h 77"/>
                    <a:gd name="T20" fmla="*/ 0 w 129"/>
                    <a:gd name="T21" fmla="*/ 40 h 77"/>
                    <a:gd name="T22" fmla="*/ 3 w 129"/>
                    <a:gd name="T23" fmla="*/ 4 h 77"/>
                    <a:gd name="T24" fmla="*/ 64 w 129"/>
                    <a:gd name="T2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9" h="77">
                      <a:moveTo>
                        <a:pt x="64" y="0"/>
                      </a:moveTo>
                      <a:lnTo>
                        <a:pt x="85" y="20"/>
                      </a:lnTo>
                      <a:lnTo>
                        <a:pt x="103" y="42"/>
                      </a:lnTo>
                      <a:lnTo>
                        <a:pt x="126" y="61"/>
                      </a:lnTo>
                      <a:lnTo>
                        <a:pt x="129" y="71"/>
                      </a:lnTo>
                      <a:lnTo>
                        <a:pt x="106" y="77"/>
                      </a:lnTo>
                      <a:lnTo>
                        <a:pt x="82" y="74"/>
                      </a:lnTo>
                      <a:lnTo>
                        <a:pt x="52" y="61"/>
                      </a:lnTo>
                      <a:lnTo>
                        <a:pt x="31" y="49"/>
                      </a:lnTo>
                      <a:lnTo>
                        <a:pt x="8" y="46"/>
                      </a:lnTo>
                      <a:lnTo>
                        <a:pt x="0" y="40"/>
                      </a:lnTo>
                      <a:lnTo>
                        <a:pt x="3" y="4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301" name="Freeform 181"/>
                <p:cNvSpPr>
                  <a:spLocks/>
                </p:cNvSpPr>
                <p:nvPr/>
              </p:nvSpPr>
              <p:spPr bwMode="auto">
                <a:xfrm>
                  <a:off x="4837" y="3545"/>
                  <a:ext cx="80" cy="84"/>
                </a:xfrm>
                <a:custGeom>
                  <a:avLst/>
                  <a:gdLst>
                    <a:gd name="T0" fmla="*/ 79 w 80"/>
                    <a:gd name="T1" fmla="*/ 2 h 84"/>
                    <a:gd name="T2" fmla="*/ 80 w 80"/>
                    <a:gd name="T3" fmla="*/ 24 h 84"/>
                    <a:gd name="T4" fmla="*/ 69 w 80"/>
                    <a:gd name="T5" fmla="*/ 35 h 84"/>
                    <a:gd name="T6" fmla="*/ 66 w 80"/>
                    <a:gd name="T7" fmla="*/ 54 h 84"/>
                    <a:gd name="T8" fmla="*/ 49 w 80"/>
                    <a:gd name="T9" fmla="*/ 72 h 84"/>
                    <a:gd name="T10" fmla="*/ 33 w 80"/>
                    <a:gd name="T11" fmla="*/ 82 h 84"/>
                    <a:gd name="T12" fmla="*/ 20 w 80"/>
                    <a:gd name="T13" fmla="*/ 84 h 84"/>
                    <a:gd name="T14" fmla="*/ 7 w 80"/>
                    <a:gd name="T15" fmla="*/ 84 h 84"/>
                    <a:gd name="T16" fmla="*/ 0 w 80"/>
                    <a:gd name="T17" fmla="*/ 71 h 84"/>
                    <a:gd name="T18" fmla="*/ 2 w 80"/>
                    <a:gd name="T19" fmla="*/ 52 h 84"/>
                    <a:gd name="T20" fmla="*/ 15 w 80"/>
                    <a:gd name="T21" fmla="*/ 30 h 84"/>
                    <a:gd name="T22" fmla="*/ 35 w 80"/>
                    <a:gd name="T23" fmla="*/ 7 h 84"/>
                    <a:gd name="T24" fmla="*/ 36 w 80"/>
                    <a:gd name="T25" fmla="*/ 0 h 84"/>
                    <a:gd name="T26" fmla="*/ 79 w 80"/>
                    <a:gd name="T27" fmla="*/ 2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0" h="84">
                      <a:moveTo>
                        <a:pt x="79" y="2"/>
                      </a:moveTo>
                      <a:lnTo>
                        <a:pt x="80" y="24"/>
                      </a:lnTo>
                      <a:lnTo>
                        <a:pt x="69" y="35"/>
                      </a:lnTo>
                      <a:lnTo>
                        <a:pt x="66" y="54"/>
                      </a:lnTo>
                      <a:lnTo>
                        <a:pt x="49" y="72"/>
                      </a:lnTo>
                      <a:lnTo>
                        <a:pt x="33" y="82"/>
                      </a:lnTo>
                      <a:lnTo>
                        <a:pt x="20" y="84"/>
                      </a:lnTo>
                      <a:lnTo>
                        <a:pt x="7" y="84"/>
                      </a:lnTo>
                      <a:lnTo>
                        <a:pt x="0" y="71"/>
                      </a:lnTo>
                      <a:lnTo>
                        <a:pt x="2" y="52"/>
                      </a:lnTo>
                      <a:lnTo>
                        <a:pt x="15" y="30"/>
                      </a:lnTo>
                      <a:lnTo>
                        <a:pt x="35" y="7"/>
                      </a:lnTo>
                      <a:lnTo>
                        <a:pt x="36" y="0"/>
                      </a:lnTo>
                      <a:lnTo>
                        <a:pt x="7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1303" name="Freeform 183"/>
              <p:cNvSpPr>
                <a:spLocks/>
              </p:cNvSpPr>
              <p:nvPr/>
            </p:nvSpPr>
            <p:spPr bwMode="auto">
              <a:xfrm>
                <a:off x="5069" y="3056"/>
                <a:ext cx="39" cy="94"/>
              </a:xfrm>
              <a:custGeom>
                <a:avLst/>
                <a:gdLst>
                  <a:gd name="T0" fmla="*/ 37 w 39"/>
                  <a:gd name="T1" fmla="*/ 1 h 94"/>
                  <a:gd name="T2" fmla="*/ 39 w 39"/>
                  <a:gd name="T3" fmla="*/ 52 h 94"/>
                  <a:gd name="T4" fmla="*/ 19 w 39"/>
                  <a:gd name="T5" fmla="*/ 84 h 94"/>
                  <a:gd name="T6" fmla="*/ 9 w 39"/>
                  <a:gd name="T7" fmla="*/ 94 h 94"/>
                  <a:gd name="T8" fmla="*/ 11 w 39"/>
                  <a:gd name="T9" fmla="*/ 49 h 94"/>
                  <a:gd name="T10" fmla="*/ 6 w 39"/>
                  <a:gd name="T11" fmla="*/ 54 h 94"/>
                  <a:gd name="T12" fmla="*/ 1 w 39"/>
                  <a:gd name="T13" fmla="*/ 69 h 94"/>
                  <a:gd name="T14" fmla="*/ 0 w 39"/>
                  <a:gd name="T15" fmla="*/ 52 h 94"/>
                  <a:gd name="T16" fmla="*/ 5 w 39"/>
                  <a:gd name="T17" fmla="*/ 24 h 94"/>
                  <a:gd name="T18" fmla="*/ 18 w 39"/>
                  <a:gd name="T19" fmla="*/ 0 h 94"/>
                  <a:gd name="T20" fmla="*/ 37 w 39"/>
                  <a:gd name="T21" fmla="*/ 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94">
                    <a:moveTo>
                      <a:pt x="37" y="1"/>
                    </a:moveTo>
                    <a:lnTo>
                      <a:pt x="39" y="52"/>
                    </a:lnTo>
                    <a:lnTo>
                      <a:pt x="19" y="84"/>
                    </a:lnTo>
                    <a:lnTo>
                      <a:pt x="9" y="94"/>
                    </a:lnTo>
                    <a:lnTo>
                      <a:pt x="11" y="49"/>
                    </a:lnTo>
                    <a:lnTo>
                      <a:pt x="6" y="54"/>
                    </a:lnTo>
                    <a:lnTo>
                      <a:pt x="1" y="69"/>
                    </a:lnTo>
                    <a:lnTo>
                      <a:pt x="0" y="52"/>
                    </a:lnTo>
                    <a:lnTo>
                      <a:pt x="5" y="24"/>
                    </a:lnTo>
                    <a:lnTo>
                      <a:pt x="18" y="0"/>
                    </a:ln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304" name="Freeform 184"/>
              <p:cNvSpPr>
                <a:spLocks/>
              </p:cNvSpPr>
              <p:nvPr/>
            </p:nvSpPr>
            <p:spPr bwMode="auto">
              <a:xfrm>
                <a:off x="4867" y="2850"/>
                <a:ext cx="222" cy="697"/>
              </a:xfrm>
              <a:custGeom>
                <a:avLst/>
                <a:gdLst>
                  <a:gd name="T0" fmla="*/ 219 w 222"/>
                  <a:gd name="T1" fmla="*/ 0 h 697"/>
                  <a:gd name="T2" fmla="*/ 222 w 222"/>
                  <a:gd name="T3" fmla="*/ 379 h 697"/>
                  <a:gd name="T4" fmla="*/ 219 w 222"/>
                  <a:gd name="T5" fmla="*/ 660 h 697"/>
                  <a:gd name="T6" fmla="*/ 153 w 222"/>
                  <a:gd name="T7" fmla="*/ 672 h 697"/>
                  <a:gd name="T8" fmla="*/ 143 w 222"/>
                  <a:gd name="T9" fmla="*/ 443 h 697"/>
                  <a:gd name="T10" fmla="*/ 150 w 222"/>
                  <a:gd name="T11" fmla="*/ 421 h 697"/>
                  <a:gd name="T12" fmla="*/ 143 w 222"/>
                  <a:gd name="T13" fmla="*/ 408 h 697"/>
                  <a:gd name="T14" fmla="*/ 143 w 222"/>
                  <a:gd name="T15" fmla="*/ 268 h 697"/>
                  <a:gd name="T16" fmla="*/ 127 w 222"/>
                  <a:gd name="T17" fmla="*/ 312 h 697"/>
                  <a:gd name="T18" fmla="*/ 89 w 222"/>
                  <a:gd name="T19" fmla="*/ 502 h 697"/>
                  <a:gd name="T20" fmla="*/ 56 w 222"/>
                  <a:gd name="T21" fmla="*/ 697 h 697"/>
                  <a:gd name="T22" fmla="*/ 0 w 222"/>
                  <a:gd name="T23" fmla="*/ 697 h 697"/>
                  <a:gd name="T24" fmla="*/ 25 w 222"/>
                  <a:gd name="T25" fmla="*/ 436 h 697"/>
                  <a:gd name="T26" fmla="*/ 36 w 222"/>
                  <a:gd name="T27" fmla="*/ 214 h 697"/>
                  <a:gd name="T28" fmla="*/ 30 w 222"/>
                  <a:gd name="T29" fmla="*/ 5 h 697"/>
                  <a:gd name="T30" fmla="*/ 219 w 222"/>
                  <a:gd name="T31" fmla="*/ 0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2" h="697">
                    <a:moveTo>
                      <a:pt x="219" y="0"/>
                    </a:moveTo>
                    <a:lnTo>
                      <a:pt x="222" y="379"/>
                    </a:lnTo>
                    <a:lnTo>
                      <a:pt x="219" y="660"/>
                    </a:lnTo>
                    <a:lnTo>
                      <a:pt x="153" y="672"/>
                    </a:lnTo>
                    <a:lnTo>
                      <a:pt x="143" y="443"/>
                    </a:lnTo>
                    <a:lnTo>
                      <a:pt x="150" y="421"/>
                    </a:lnTo>
                    <a:lnTo>
                      <a:pt x="143" y="408"/>
                    </a:lnTo>
                    <a:lnTo>
                      <a:pt x="143" y="268"/>
                    </a:lnTo>
                    <a:lnTo>
                      <a:pt x="127" y="312"/>
                    </a:lnTo>
                    <a:lnTo>
                      <a:pt x="89" y="502"/>
                    </a:lnTo>
                    <a:lnTo>
                      <a:pt x="56" y="697"/>
                    </a:lnTo>
                    <a:lnTo>
                      <a:pt x="0" y="697"/>
                    </a:lnTo>
                    <a:lnTo>
                      <a:pt x="25" y="436"/>
                    </a:lnTo>
                    <a:lnTo>
                      <a:pt x="36" y="214"/>
                    </a:lnTo>
                    <a:lnTo>
                      <a:pt x="30" y="5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305" name="Freeform 185"/>
              <p:cNvSpPr>
                <a:spLocks/>
              </p:cNvSpPr>
              <p:nvPr/>
            </p:nvSpPr>
            <p:spPr bwMode="auto">
              <a:xfrm>
                <a:off x="4831" y="2530"/>
                <a:ext cx="283" cy="531"/>
              </a:xfrm>
              <a:custGeom>
                <a:avLst/>
                <a:gdLst>
                  <a:gd name="T0" fmla="*/ 190 w 283"/>
                  <a:gd name="T1" fmla="*/ 6 h 531"/>
                  <a:gd name="T2" fmla="*/ 276 w 283"/>
                  <a:gd name="T3" fmla="*/ 71 h 531"/>
                  <a:gd name="T4" fmla="*/ 282 w 283"/>
                  <a:gd name="T5" fmla="*/ 241 h 531"/>
                  <a:gd name="T6" fmla="*/ 283 w 283"/>
                  <a:gd name="T7" fmla="*/ 327 h 531"/>
                  <a:gd name="T8" fmla="*/ 278 w 283"/>
                  <a:gd name="T9" fmla="*/ 531 h 531"/>
                  <a:gd name="T10" fmla="*/ 259 w 283"/>
                  <a:gd name="T11" fmla="*/ 531 h 531"/>
                  <a:gd name="T12" fmla="*/ 249 w 283"/>
                  <a:gd name="T13" fmla="*/ 322 h 531"/>
                  <a:gd name="T14" fmla="*/ 68 w 283"/>
                  <a:gd name="T15" fmla="*/ 322 h 531"/>
                  <a:gd name="T16" fmla="*/ 63 w 283"/>
                  <a:gd name="T17" fmla="*/ 270 h 531"/>
                  <a:gd name="T18" fmla="*/ 57 w 283"/>
                  <a:gd name="T19" fmla="*/ 307 h 531"/>
                  <a:gd name="T20" fmla="*/ 70 w 283"/>
                  <a:gd name="T21" fmla="*/ 386 h 531"/>
                  <a:gd name="T22" fmla="*/ 82 w 283"/>
                  <a:gd name="T23" fmla="*/ 504 h 531"/>
                  <a:gd name="T24" fmla="*/ 51 w 283"/>
                  <a:gd name="T25" fmla="*/ 512 h 531"/>
                  <a:gd name="T26" fmla="*/ 0 w 283"/>
                  <a:gd name="T27" fmla="*/ 303 h 531"/>
                  <a:gd name="T28" fmla="*/ 32 w 283"/>
                  <a:gd name="T29" fmla="*/ 60 h 531"/>
                  <a:gd name="T30" fmla="*/ 129 w 283"/>
                  <a:gd name="T31" fmla="*/ 0 h 531"/>
                  <a:gd name="T32" fmla="*/ 172 w 283"/>
                  <a:gd name="T33" fmla="*/ 27 h 531"/>
                  <a:gd name="T34" fmla="*/ 190 w 283"/>
                  <a:gd name="T35" fmla="*/ 6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3" h="531">
                    <a:moveTo>
                      <a:pt x="190" y="6"/>
                    </a:moveTo>
                    <a:lnTo>
                      <a:pt x="276" y="71"/>
                    </a:lnTo>
                    <a:lnTo>
                      <a:pt x="282" y="241"/>
                    </a:lnTo>
                    <a:lnTo>
                      <a:pt x="283" y="327"/>
                    </a:lnTo>
                    <a:lnTo>
                      <a:pt x="278" y="531"/>
                    </a:lnTo>
                    <a:lnTo>
                      <a:pt x="259" y="531"/>
                    </a:lnTo>
                    <a:lnTo>
                      <a:pt x="249" y="322"/>
                    </a:lnTo>
                    <a:lnTo>
                      <a:pt x="68" y="322"/>
                    </a:lnTo>
                    <a:lnTo>
                      <a:pt x="63" y="270"/>
                    </a:lnTo>
                    <a:lnTo>
                      <a:pt x="57" y="307"/>
                    </a:lnTo>
                    <a:lnTo>
                      <a:pt x="70" y="386"/>
                    </a:lnTo>
                    <a:lnTo>
                      <a:pt x="82" y="504"/>
                    </a:lnTo>
                    <a:lnTo>
                      <a:pt x="51" y="512"/>
                    </a:lnTo>
                    <a:lnTo>
                      <a:pt x="0" y="303"/>
                    </a:lnTo>
                    <a:lnTo>
                      <a:pt x="32" y="60"/>
                    </a:lnTo>
                    <a:lnTo>
                      <a:pt x="129" y="0"/>
                    </a:lnTo>
                    <a:lnTo>
                      <a:pt x="172" y="27"/>
                    </a:lnTo>
                    <a:lnTo>
                      <a:pt x="190" y="6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306" name="Freeform 186"/>
              <p:cNvSpPr>
                <a:spLocks/>
              </p:cNvSpPr>
              <p:nvPr/>
            </p:nvSpPr>
            <p:spPr bwMode="auto">
              <a:xfrm>
                <a:off x="4879" y="3031"/>
                <a:ext cx="42" cy="90"/>
              </a:xfrm>
              <a:custGeom>
                <a:avLst/>
                <a:gdLst>
                  <a:gd name="T0" fmla="*/ 30 w 42"/>
                  <a:gd name="T1" fmla="*/ 0 h 90"/>
                  <a:gd name="T2" fmla="*/ 42 w 42"/>
                  <a:gd name="T3" fmla="*/ 47 h 90"/>
                  <a:gd name="T4" fmla="*/ 20 w 42"/>
                  <a:gd name="T5" fmla="*/ 90 h 90"/>
                  <a:gd name="T6" fmla="*/ 13 w 42"/>
                  <a:gd name="T7" fmla="*/ 85 h 90"/>
                  <a:gd name="T8" fmla="*/ 0 w 42"/>
                  <a:gd name="T9" fmla="*/ 81 h 90"/>
                  <a:gd name="T10" fmla="*/ 5 w 42"/>
                  <a:gd name="T11" fmla="*/ 67 h 90"/>
                  <a:gd name="T12" fmla="*/ 7 w 42"/>
                  <a:gd name="T13" fmla="*/ 50 h 90"/>
                  <a:gd name="T14" fmla="*/ 0 w 42"/>
                  <a:gd name="T15" fmla="*/ 33 h 90"/>
                  <a:gd name="T16" fmla="*/ 5 w 42"/>
                  <a:gd name="T17" fmla="*/ 3 h 90"/>
                  <a:gd name="T18" fmla="*/ 30 w 42"/>
                  <a:gd name="T1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90">
                    <a:moveTo>
                      <a:pt x="30" y="0"/>
                    </a:moveTo>
                    <a:lnTo>
                      <a:pt x="42" y="47"/>
                    </a:lnTo>
                    <a:lnTo>
                      <a:pt x="20" y="90"/>
                    </a:lnTo>
                    <a:lnTo>
                      <a:pt x="13" y="85"/>
                    </a:lnTo>
                    <a:lnTo>
                      <a:pt x="0" y="81"/>
                    </a:lnTo>
                    <a:lnTo>
                      <a:pt x="5" y="67"/>
                    </a:lnTo>
                    <a:lnTo>
                      <a:pt x="7" y="50"/>
                    </a:lnTo>
                    <a:lnTo>
                      <a:pt x="0" y="33"/>
                    </a:lnTo>
                    <a:lnTo>
                      <a:pt x="5" y="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1313" name="Group 193"/>
              <p:cNvGrpSpPr>
                <a:grpSpLocks/>
              </p:cNvGrpSpPr>
              <p:nvPr/>
            </p:nvGrpSpPr>
            <p:grpSpPr bwMode="auto">
              <a:xfrm>
                <a:off x="4896" y="2537"/>
                <a:ext cx="181" cy="330"/>
                <a:chOff x="4896" y="2537"/>
                <a:chExt cx="181" cy="330"/>
              </a:xfrm>
            </p:grpSpPr>
            <p:grpSp>
              <p:nvGrpSpPr>
                <p:cNvPr id="261311" name="Group 191"/>
                <p:cNvGrpSpPr>
                  <a:grpSpLocks/>
                </p:cNvGrpSpPr>
                <p:nvPr/>
              </p:nvGrpSpPr>
              <p:grpSpPr bwMode="auto">
                <a:xfrm>
                  <a:off x="4896" y="2537"/>
                  <a:ext cx="181" cy="330"/>
                  <a:chOff x="4896" y="2537"/>
                  <a:chExt cx="181" cy="330"/>
                </a:xfrm>
              </p:grpSpPr>
              <p:grpSp>
                <p:nvGrpSpPr>
                  <p:cNvPr id="261309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4896" y="2851"/>
                    <a:ext cx="181" cy="16"/>
                    <a:chOff x="4896" y="2851"/>
                    <a:chExt cx="181" cy="16"/>
                  </a:xfrm>
                </p:grpSpPr>
                <p:sp>
                  <p:nvSpPr>
                    <p:cNvPr id="261307" name="Line 1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896" y="2866"/>
                      <a:ext cx="181" cy="1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308" name="Line 1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896" y="2851"/>
                      <a:ext cx="181" cy="1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1310" name="Freeform 190"/>
                  <p:cNvSpPr>
                    <a:spLocks/>
                  </p:cNvSpPr>
                  <p:nvPr/>
                </p:nvSpPr>
                <p:spPr bwMode="auto">
                  <a:xfrm>
                    <a:off x="4943" y="2537"/>
                    <a:ext cx="84" cy="48"/>
                  </a:xfrm>
                  <a:custGeom>
                    <a:avLst/>
                    <a:gdLst>
                      <a:gd name="T0" fmla="*/ 84 w 84"/>
                      <a:gd name="T1" fmla="*/ 6 h 48"/>
                      <a:gd name="T2" fmla="*/ 80 w 84"/>
                      <a:gd name="T3" fmla="*/ 48 h 48"/>
                      <a:gd name="T4" fmla="*/ 57 w 84"/>
                      <a:gd name="T5" fmla="*/ 17 h 48"/>
                      <a:gd name="T6" fmla="*/ 41 w 84"/>
                      <a:gd name="T7" fmla="*/ 47 h 48"/>
                      <a:gd name="T8" fmla="*/ 0 w 84"/>
                      <a:gd name="T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4" h="48">
                        <a:moveTo>
                          <a:pt x="84" y="6"/>
                        </a:moveTo>
                        <a:lnTo>
                          <a:pt x="80" y="48"/>
                        </a:lnTo>
                        <a:lnTo>
                          <a:pt x="57" y="17"/>
                        </a:lnTo>
                        <a:lnTo>
                          <a:pt x="41" y="4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1312" name="Line 192"/>
                <p:cNvSpPr>
                  <a:spLocks noChangeShapeType="1"/>
                </p:cNvSpPr>
                <p:nvPr/>
              </p:nvSpPr>
              <p:spPr bwMode="auto">
                <a:xfrm>
                  <a:off x="5001" y="2560"/>
                  <a:ext cx="1" cy="305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320" name="Group 200"/>
              <p:cNvGrpSpPr>
                <a:grpSpLocks/>
              </p:cNvGrpSpPr>
              <p:nvPr/>
            </p:nvGrpSpPr>
            <p:grpSpPr bwMode="auto">
              <a:xfrm>
                <a:off x="4938" y="2370"/>
                <a:ext cx="119" cy="188"/>
                <a:chOff x="4938" y="2370"/>
                <a:chExt cx="119" cy="188"/>
              </a:xfrm>
            </p:grpSpPr>
            <p:grpSp>
              <p:nvGrpSpPr>
                <p:cNvPr id="261318" name="Group 198"/>
                <p:cNvGrpSpPr>
                  <a:grpSpLocks/>
                </p:cNvGrpSpPr>
                <p:nvPr/>
              </p:nvGrpSpPr>
              <p:grpSpPr bwMode="auto">
                <a:xfrm>
                  <a:off x="4943" y="2379"/>
                  <a:ext cx="110" cy="179"/>
                  <a:chOff x="4943" y="2379"/>
                  <a:chExt cx="110" cy="179"/>
                </a:xfrm>
              </p:grpSpPr>
              <p:sp>
                <p:nvSpPr>
                  <p:cNvPr id="261314" name="Freeform 194"/>
                  <p:cNvSpPr>
                    <a:spLocks/>
                  </p:cNvSpPr>
                  <p:nvPr/>
                </p:nvSpPr>
                <p:spPr bwMode="auto">
                  <a:xfrm>
                    <a:off x="4943" y="2379"/>
                    <a:ext cx="110" cy="179"/>
                  </a:xfrm>
                  <a:custGeom>
                    <a:avLst/>
                    <a:gdLst>
                      <a:gd name="T0" fmla="*/ 106 w 110"/>
                      <a:gd name="T1" fmla="*/ 32 h 179"/>
                      <a:gd name="T2" fmla="*/ 108 w 110"/>
                      <a:gd name="T3" fmla="*/ 50 h 179"/>
                      <a:gd name="T4" fmla="*/ 109 w 110"/>
                      <a:gd name="T5" fmla="*/ 57 h 179"/>
                      <a:gd name="T6" fmla="*/ 106 w 110"/>
                      <a:gd name="T7" fmla="*/ 64 h 179"/>
                      <a:gd name="T8" fmla="*/ 110 w 110"/>
                      <a:gd name="T9" fmla="*/ 78 h 179"/>
                      <a:gd name="T10" fmla="*/ 108 w 110"/>
                      <a:gd name="T11" fmla="*/ 98 h 179"/>
                      <a:gd name="T12" fmla="*/ 105 w 110"/>
                      <a:gd name="T13" fmla="*/ 109 h 179"/>
                      <a:gd name="T14" fmla="*/ 102 w 110"/>
                      <a:gd name="T15" fmla="*/ 119 h 179"/>
                      <a:gd name="T16" fmla="*/ 99 w 110"/>
                      <a:gd name="T17" fmla="*/ 128 h 179"/>
                      <a:gd name="T18" fmla="*/ 95 w 110"/>
                      <a:gd name="T19" fmla="*/ 139 h 179"/>
                      <a:gd name="T20" fmla="*/ 86 w 110"/>
                      <a:gd name="T21" fmla="*/ 142 h 179"/>
                      <a:gd name="T22" fmla="*/ 78 w 110"/>
                      <a:gd name="T23" fmla="*/ 144 h 179"/>
                      <a:gd name="T24" fmla="*/ 78 w 110"/>
                      <a:gd name="T25" fmla="*/ 152 h 179"/>
                      <a:gd name="T26" fmla="*/ 79 w 110"/>
                      <a:gd name="T27" fmla="*/ 158 h 179"/>
                      <a:gd name="T28" fmla="*/ 62 w 110"/>
                      <a:gd name="T29" fmla="*/ 179 h 179"/>
                      <a:gd name="T30" fmla="*/ 17 w 110"/>
                      <a:gd name="T31" fmla="*/ 152 h 179"/>
                      <a:gd name="T32" fmla="*/ 15 w 110"/>
                      <a:gd name="T33" fmla="*/ 103 h 179"/>
                      <a:gd name="T34" fmla="*/ 9 w 110"/>
                      <a:gd name="T35" fmla="*/ 89 h 179"/>
                      <a:gd name="T36" fmla="*/ 6 w 110"/>
                      <a:gd name="T37" fmla="*/ 78 h 179"/>
                      <a:gd name="T38" fmla="*/ 2 w 110"/>
                      <a:gd name="T39" fmla="*/ 64 h 179"/>
                      <a:gd name="T40" fmla="*/ 0 w 110"/>
                      <a:gd name="T41" fmla="*/ 53 h 179"/>
                      <a:gd name="T42" fmla="*/ 1 w 110"/>
                      <a:gd name="T43" fmla="*/ 42 h 179"/>
                      <a:gd name="T44" fmla="*/ 3 w 110"/>
                      <a:gd name="T45" fmla="*/ 31 h 179"/>
                      <a:gd name="T46" fmla="*/ 6 w 110"/>
                      <a:gd name="T47" fmla="*/ 22 h 179"/>
                      <a:gd name="T48" fmla="*/ 10 w 110"/>
                      <a:gd name="T49" fmla="*/ 14 h 179"/>
                      <a:gd name="T50" fmla="*/ 17 w 110"/>
                      <a:gd name="T51" fmla="*/ 9 h 179"/>
                      <a:gd name="T52" fmla="*/ 24 w 110"/>
                      <a:gd name="T53" fmla="*/ 5 h 179"/>
                      <a:gd name="T54" fmla="*/ 34 w 110"/>
                      <a:gd name="T55" fmla="*/ 3 h 179"/>
                      <a:gd name="T56" fmla="*/ 44 w 110"/>
                      <a:gd name="T57" fmla="*/ 1 h 179"/>
                      <a:gd name="T58" fmla="*/ 57 w 110"/>
                      <a:gd name="T59" fmla="*/ 0 h 179"/>
                      <a:gd name="T60" fmla="*/ 68 w 110"/>
                      <a:gd name="T61" fmla="*/ 1 h 179"/>
                      <a:gd name="T62" fmla="*/ 82 w 110"/>
                      <a:gd name="T63" fmla="*/ 5 h 179"/>
                      <a:gd name="T64" fmla="*/ 90 w 110"/>
                      <a:gd name="T65" fmla="*/ 9 h 179"/>
                      <a:gd name="T66" fmla="*/ 97 w 110"/>
                      <a:gd name="T67" fmla="*/ 14 h 179"/>
                      <a:gd name="T68" fmla="*/ 102 w 110"/>
                      <a:gd name="T69" fmla="*/ 23 h 179"/>
                      <a:gd name="T70" fmla="*/ 106 w 110"/>
                      <a:gd name="T71" fmla="*/ 3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10" h="179">
                        <a:moveTo>
                          <a:pt x="106" y="32"/>
                        </a:moveTo>
                        <a:lnTo>
                          <a:pt x="108" y="50"/>
                        </a:lnTo>
                        <a:lnTo>
                          <a:pt x="109" y="57"/>
                        </a:lnTo>
                        <a:lnTo>
                          <a:pt x="106" y="64"/>
                        </a:lnTo>
                        <a:lnTo>
                          <a:pt x="110" y="78"/>
                        </a:lnTo>
                        <a:lnTo>
                          <a:pt x="108" y="98"/>
                        </a:lnTo>
                        <a:lnTo>
                          <a:pt x="105" y="109"/>
                        </a:lnTo>
                        <a:lnTo>
                          <a:pt x="102" y="119"/>
                        </a:lnTo>
                        <a:lnTo>
                          <a:pt x="99" y="128"/>
                        </a:lnTo>
                        <a:lnTo>
                          <a:pt x="95" y="139"/>
                        </a:lnTo>
                        <a:lnTo>
                          <a:pt x="86" y="142"/>
                        </a:lnTo>
                        <a:lnTo>
                          <a:pt x="78" y="144"/>
                        </a:lnTo>
                        <a:lnTo>
                          <a:pt x="78" y="152"/>
                        </a:lnTo>
                        <a:lnTo>
                          <a:pt x="79" y="158"/>
                        </a:lnTo>
                        <a:lnTo>
                          <a:pt x="62" y="179"/>
                        </a:lnTo>
                        <a:lnTo>
                          <a:pt x="17" y="152"/>
                        </a:lnTo>
                        <a:lnTo>
                          <a:pt x="15" y="103"/>
                        </a:lnTo>
                        <a:lnTo>
                          <a:pt x="9" y="89"/>
                        </a:lnTo>
                        <a:lnTo>
                          <a:pt x="6" y="78"/>
                        </a:lnTo>
                        <a:lnTo>
                          <a:pt x="2" y="64"/>
                        </a:lnTo>
                        <a:lnTo>
                          <a:pt x="0" y="53"/>
                        </a:lnTo>
                        <a:lnTo>
                          <a:pt x="1" y="42"/>
                        </a:lnTo>
                        <a:lnTo>
                          <a:pt x="3" y="31"/>
                        </a:lnTo>
                        <a:lnTo>
                          <a:pt x="6" y="22"/>
                        </a:lnTo>
                        <a:lnTo>
                          <a:pt x="10" y="14"/>
                        </a:lnTo>
                        <a:lnTo>
                          <a:pt x="17" y="9"/>
                        </a:lnTo>
                        <a:lnTo>
                          <a:pt x="24" y="5"/>
                        </a:lnTo>
                        <a:lnTo>
                          <a:pt x="34" y="3"/>
                        </a:lnTo>
                        <a:lnTo>
                          <a:pt x="44" y="1"/>
                        </a:lnTo>
                        <a:lnTo>
                          <a:pt x="57" y="0"/>
                        </a:lnTo>
                        <a:lnTo>
                          <a:pt x="68" y="1"/>
                        </a:lnTo>
                        <a:lnTo>
                          <a:pt x="82" y="5"/>
                        </a:lnTo>
                        <a:lnTo>
                          <a:pt x="90" y="9"/>
                        </a:lnTo>
                        <a:lnTo>
                          <a:pt x="97" y="14"/>
                        </a:lnTo>
                        <a:lnTo>
                          <a:pt x="102" y="23"/>
                        </a:lnTo>
                        <a:lnTo>
                          <a:pt x="106" y="32"/>
                        </a:lnTo>
                        <a:close/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315" name="Freeform 195"/>
                  <p:cNvSpPr>
                    <a:spLocks/>
                  </p:cNvSpPr>
                  <p:nvPr/>
                </p:nvSpPr>
                <p:spPr bwMode="auto">
                  <a:xfrm>
                    <a:off x="4983" y="2439"/>
                    <a:ext cx="40" cy="43"/>
                  </a:xfrm>
                  <a:custGeom>
                    <a:avLst/>
                    <a:gdLst>
                      <a:gd name="T0" fmla="*/ 35 w 40"/>
                      <a:gd name="T1" fmla="*/ 3 h 43"/>
                      <a:gd name="T2" fmla="*/ 27 w 40"/>
                      <a:gd name="T3" fmla="*/ 1 h 43"/>
                      <a:gd name="T4" fmla="*/ 15 w 40"/>
                      <a:gd name="T5" fmla="*/ 0 h 43"/>
                      <a:gd name="T6" fmla="*/ 6 w 40"/>
                      <a:gd name="T7" fmla="*/ 3 h 43"/>
                      <a:gd name="T8" fmla="*/ 4 w 40"/>
                      <a:gd name="T9" fmla="*/ 4 h 43"/>
                      <a:gd name="T10" fmla="*/ 3 w 40"/>
                      <a:gd name="T11" fmla="*/ 8 h 43"/>
                      <a:gd name="T12" fmla="*/ 0 w 40"/>
                      <a:gd name="T13" fmla="*/ 9 h 43"/>
                      <a:gd name="T14" fmla="*/ 18 w 40"/>
                      <a:gd name="T15" fmla="*/ 10 h 43"/>
                      <a:gd name="T16" fmla="*/ 16 w 40"/>
                      <a:gd name="T17" fmla="*/ 12 h 43"/>
                      <a:gd name="T18" fmla="*/ 6 w 40"/>
                      <a:gd name="T19" fmla="*/ 13 h 43"/>
                      <a:gd name="T20" fmla="*/ 27 w 40"/>
                      <a:gd name="T21" fmla="*/ 13 h 43"/>
                      <a:gd name="T22" fmla="*/ 34 w 40"/>
                      <a:gd name="T23" fmla="*/ 13 h 43"/>
                      <a:gd name="T24" fmla="*/ 37 w 40"/>
                      <a:gd name="T25" fmla="*/ 35 h 43"/>
                      <a:gd name="T26" fmla="*/ 34 w 40"/>
                      <a:gd name="T27" fmla="*/ 40 h 43"/>
                      <a:gd name="T28" fmla="*/ 34 w 40"/>
                      <a:gd name="T29" fmla="*/ 43 h 43"/>
                      <a:gd name="T30" fmla="*/ 40 w 40"/>
                      <a:gd name="T31" fmla="*/ 37 h 43"/>
                      <a:gd name="T32" fmla="*/ 40 w 40"/>
                      <a:gd name="T33" fmla="*/ 37 h 43"/>
                      <a:gd name="T34" fmla="*/ 36 w 40"/>
                      <a:gd name="T35" fmla="*/ 10 h 43"/>
                      <a:gd name="T36" fmla="*/ 35 w 40"/>
                      <a:gd name="T37" fmla="*/ 3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40" h="43">
                        <a:moveTo>
                          <a:pt x="35" y="3"/>
                        </a:moveTo>
                        <a:lnTo>
                          <a:pt x="27" y="1"/>
                        </a:lnTo>
                        <a:lnTo>
                          <a:pt x="15" y="0"/>
                        </a:lnTo>
                        <a:lnTo>
                          <a:pt x="6" y="3"/>
                        </a:lnTo>
                        <a:lnTo>
                          <a:pt x="4" y="4"/>
                        </a:lnTo>
                        <a:lnTo>
                          <a:pt x="3" y="8"/>
                        </a:lnTo>
                        <a:lnTo>
                          <a:pt x="0" y="9"/>
                        </a:lnTo>
                        <a:lnTo>
                          <a:pt x="18" y="10"/>
                        </a:lnTo>
                        <a:lnTo>
                          <a:pt x="16" y="12"/>
                        </a:lnTo>
                        <a:lnTo>
                          <a:pt x="6" y="13"/>
                        </a:lnTo>
                        <a:lnTo>
                          <a:pt x="27" y="13"/>
                        </a:lnTo>
                        <a:lnTo>
                          <a:pt x="34" y="13"/>
                        </a:lnTo>
                        <a:lnTo>
                          <a:pt x="37" y="35"/>
                        </a:lnTo>
                        <a:lnTo>
                          <a:pt x="34" y="40"/>
                        </a:lnTo>
                        <a:lnTo>
                          <a:pt x="34" y="43"/>
                        </a:lnTo>
                        <a:lnTo>
                          <a:pt x="40" y="37"/>
                        </a:lnTo>
                        <a:lnTo>
                          <a:pt x="40" y="37"/>
                        </a:lnTo>
                        <a:lnTo>
                          <a:pt x="36" y="10"/>
                        </a:lnTo>
                        <a:lnTo>
                          <a:pt x="35" y="3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316" name="Freeform 196"/>
                  <p:cNvSpPr>
                    <a:spLocks/>
                  </p:cNvSpPr>
                  <p:nvPr/>
                </p:nvSpPr>
                <p:spPr bwMode="auto">
                  <a:xfrm>
                    <a:off x="5029" y="2440"/>
                    <a:ext cx="22" cy="14"/>
                  </a:xfrm>
                  <a:custGeom>
                    <a:avLst/>
                    <a:gdLst>
                      <a:gd name="T0" fmla="*/ 3 w 22"/>
                      <a:gd name="T1" fmla="*/ 3 h 14"/>
                      <a:gd name="T2" fmla="*/ 14 w 22"/>
                      <a:gd name="T3" fmla="*/ 0 h 14"/>
                      <a:gd name="T4" fmla="*/ 22 w 22"/>
                      <a:gd name="T5" fmla="*/ 0 h 14"/>
                      <a:gd name="T6" fmla="*/ 21 w 22"/>
                      <a:gd name="T7" fmla="*/ 6 h 14"/>
                      <a:gd name="T8" fmla="*/ 22 w 22"/>
                      <a:gd name="T9" fmla="*/ 10 h 14"/>
                      <a:gd name="T10" fmla="*/ 13 w 22"/>
                      <a:gd name="T11" fmla="*/ 10 h 14"/>
                      <a:gd name="T12" fmla="*/ 7 w 22"/>
                      <a:gd name="T13" fmla="*/ 10 h 14"/>
                      <a:gd name="T14" fmla="*/ 16 w 22"/>
                      <a:gd name="T15" fmla="*/ 12 h 14"/>
                      <a:gd name="T16" fmla="*/ 21 w 22"/>
                      <a:gd name="T17" fmla="*/ 14 h 14"/>
                      <a:gd name="T18" fmla="*/ 5 w 22"/>
                      <a:gd name="T19" fmla="*/ 12 h 14"/>
                      <a:gd name="T20" fmla="*/ 0 w 22"/>
                      <a:gd name="T21" fmla="*/ 12 h 14"/>
                      <a:gd name="T22" fmla="*/ 3 w 22"/>
                      <a:gd name="T23" fmla="*/ 3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2" h="14">
                        <a:moveTo>
                          <a:pt x="3" y="3"/>
                        </a:moveTo>
                        <a:lnTo>
                          <a:pt x="14" y="0"/>
                        </a:lnTo>
                        <a:lnTo>
                          <a:pt x="22" y="0"/>
                        </a:lnTo>
                        <a:lnTo>
                          <a:pt x="21" y="6"/>
                        </a:lnTo>
                        <a:lnTo>
                          <a:pt x="22" y="10"/>
                        </a:lnTo>
                        <a:lnTo>
                          <a:pt x="13" y="10"/>
                        </a:lnTo>
                        <a:lnTo>
                          <a:pt x="7" y="10"/>
                        </a:lnTo>
                        <a:lnTo>
                          <a:pt x="16" y="12"/>
                        </a:lnTo>
                        <a:lnTo>
                          <a:pt x="21" y="14"/>
                        </a:lnTo>
                        <a:lnTo>
                          <a:pt x="5" y="12"/>
                        </a:lnTo>
                        <a:lnTo>
                          <a:pt x="0" y="12"/>
                        </a:lnTo>
                        <a:lnTo>
                          <a:pt x="3" y="3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317" name="Freeform 197"/>
                  <p:cNvSpPr>
                    <a:spLocks/>
                  </p:cNvSpPr>
                  <p:nvPr/>
                </p:nvSpPr>
                <p:spPr bwMode="auto">
                  <a:xfrm>
                    <a:off x="4959" y="2476"/>
                    <a:ext cx="55" cy="55"/>
                  </a:xfrm>
                  <a:custGeom>
                    <a:avLst/>
                    <a:gdLst>
                      <a:gd name="T0" fmla="*/ 9 w 55"/>
                      <a:gd name="T1" fmla="*/ 15 h 55"/>
                      <a:gd name="T2" fmla="*/ 14 w 55"/>
                      <a:gd name="T3" fmla="*/ 28 h 55"/>
                      <a:gd name="T4" fmla="*/ 55 w 55"/>
                      <a:gd name="T5" fmla="*/ 48 h 55"/>
                      <a:gd name="T6" fmla="*/ 34 w 55"/>
                      <a:gd name="T7" fmla="*/ 43 h 55"/>
                      <a:gd name="T8" fmla="*/ 24 w 55"/>
                      <a:gd name="T9" fmla="*/ 40 h 55"/>
                      <a:gd name="T10" fmla="*/ 13 w 55"/>
                      <a:gd name="T11" fmla="*/ 42 h 55"/>
                      <a:gd name="T12" fmla="*/ 5 w 55"/>
                      <a:gd name="T13" fmla="*/ 45 h 55"/>
                      <a:gd name="T14" fmla="*/ 1 w 55"/>
                      <a:gd name="T15" fmla="*/ 55 h 55"/>
                      <a:gd name="T16" fmla="*/ 0 w 55"/>
                      <a:gd name="T17" fmla="*/ 17 h 55"/>
                      <a:gd name="T18" fmla="*/ 1 w 55"/>
                      <a:gd name="T19" fmla="*/ 8 h 55"/>
                      <a:gd name="T20" fmla="*/ 7 w 55"/>
                      <a:gd name="T21" fmla="*/ 0 h 55"/>
                      <a:gd name="T22" fmla="*/ 9 w 55"/>
                      <a:gd name="T23" fmla="*/ 15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55" h="55">
                        <a:moveTo>
                          <a:pt x="9" y="15"/>
                        </a:moveTo>
                        <a:lnTo>
                          <a:pt x="14" y="28"/>
                        </a:lnTo>
                        <a:lnTo>
                          <a:pt x="55" y="48"/>
                        </a:lnTo>
                        <a:lnTo>
                          <a:pt x="34" y="43"/>
                        </a:lnTo>
                        <a:lnTo>
                          <a:pt x="24" y="40"/>
                        </a:lnTo>
                        <a:lnTo>
                          <a:pt x="13" y="42"/>
                        </a:lnTo>
                        <a:lnTo>
                          <a:pt x="5" y="45"/>
                        </a:lnTo>
                        <a:lnTo>
                          <a:pt x="1" y="55"/>
                        </a:lnTo>
                        <a:lnTo>
                          <a:pt x="0" y="17"/>
                        </a:lnTo>
                        <a:lnTo>
                          <a:pt x="1" y="8"/>
                        </a:lnTo>
                        <a:lnTo>
                          <a:pt x="7" y="0"/>
                        </a:lnTo>
                        <a:lnTo>
                          <a:pt x="9" y="15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1319" name="Freeform 199"/>
                <p:cNvSpPr>
                  <a:spLocks/>
                </p:cNvSpPr>
                <p:nvPr/>
              </p:nvSpPr>
              <p:spPr bwMode="auto">
                <a:xfrm>
                  <a:off x="4938" y="2370"/>
                  <a:ext cx="119" cy="129"/>
                </a:xfrm>
                <a:custGeom>
                  <a:avLst/>
                  <a:gdLst>
                    <a:gd name="T0" fmla="*/ 97 w 119"/>
                    <a:gd name="T1" fmla="*/ 11 h 129"/>
                    <a:gd name="T2" fmla="*/ 87 w 119"/>
                    <a:gd name="T3" fmla="*/ 6 h 129"/>
                    <a:gd name="T4" fmla="*/ 79 w 119"/>
                    <a:gd name="T5" fmla="*/ 4 h 129"/>
                    <a:gd name="T6" fmla="*/ 64 w 119"/>
                    <a:gd name="T7" fmla="*/ 0 h 129"/>
                    <a:gd name="T8" fmla="*/ 54 w 119"/>
                    <a:gd name="T9" fmla="*/ 0 h 129"/>
                    <a:gd name="T10" fmla="*/ 43 w 119"/>
                    <a:gd name="T11" fmla="*/ 0 h 129"/>
                    <a:gd name="T12" fmla="*/ 32 w 119"/>
                    <a:gd name="T13" fmla="*/ 3 h 129"/>
                    <a:gd name="T14" fmla="*/ 24 w 119"/>
                    <a:gd name="T15" fmla="*/ 3 h 129"/>
                    <a:gd name="T16" fmla="*/ 16 w 119"/>
                    <a:gd name="T17" fmla="*/ 5 h 129"/>
                    <a:gd name="T18" fmla="*/ 10 w 119"/>
                    <a:gd name="T19" fmla="*/ 11 h 129"/>
                    <a:gd name="T20" fmla="*/ 5 w 119"/>
                    <a:gd name="T21" fmla="*/ 18 h 129"/>
                    <a:gd name="T22" fmla="*/ 4 w 119"/>
                    <a:gd name="T23" fmla="*/ 27 h 129"/>
                    <a:gd name="T24" fmla="*/ 2 w 119"/>
                    <a:gd name="T25" fmla="*/ 40 h 129"/>
                    <a:gd name="T26" fmla="*/ 0 w 119"/>
                    <a:gd name="T27" fmla="*/ 57 h 129"/>
                    <a:gd name="T28" fmla="*/ 1 w 119"/>
                    <a:gd name="T29" fmla="*/ 72 h 129"/>
                    <a:gd name="T30" fmla="*/ 5 w 119"/>
                    <a:gd name="T31" fmla="*/ 85 h 129"/>
                    <a:gd name="T32" fmla="*/ 7 w 119"/>
                    <a:gd name="T33" fmla="*/ 97 h 129"/>
                    <a:gd name="T34" fmla="*/ 11 w 119"/>
                    <a:gd name="T35" fmla="*/ 105 h 129"/>
                    <a:gd name="T36" fmla="*/ 14 w 119"/>
                    <a:gd name="T37" fmla="*/ 114 h 129"/>
                    <a:gd name="T38" fmla="*/ 17 w 119"/>
                    <a:gd name="T39" fmla="*/ 121 h 129"/>
                    <a:gd name="T40" fmla="*/ 22 w 119"/>
                    <a:gd name="T41" fmla="*/ 129 h 129"/>
                    <a:gd name="T42" fmla="*/ 26 w 119"/>
                    <a:gd name="T43" fmla="*/ 129 h 129"/>
                    <a:gd name="T44" fmla="*/ 24 w 119"/>
                    <a:gd name="T45" fmla="*/ 118 h 129"/>
                    <a:gd name="T46" fmla="*/ 27 w 119"/>
                    <a:gd name="T47" fmla="*/ 110 h 129"/>
                    <a:gd name="T48" fmla="*/ 28 w 119"/>
                    <a:gd name="T49" fmla="*/ 105 h 129"/>
                    <a:gd name="T50" fmla="*/ 26 w 119"/>
                    <a:gd name="T51" fmla="*/ 98 h 129"/>
                    <a:gd name="T52" fmla="*/ 24 w 119"/>
                    <a:gd name="T53" fmla="*/ 85 h 129"/>
                    <a:gd name="T54" fmla="*/ 28 w 119"/>
                    <a:gd name="T55" fmla="*/ 82 h 129"/>
                    <a:gd name="T56" fmla="*/ 33 w 119"/>
                    <a:gd name="T57" fmla="*/ 88 h 129"/>
                    <a:gd name="T58" fmla="*/ 37 w 119"/>
                    <a:gd name="T59" fmla="*/ 95 h 129"/>
                    <a:gd name="T60" fmla="*/ 36 w 119"/>
                    <a:gd name="T61" fmla="*/ 82 h 129"/>
                    <a:gd name="T62" fmla="*/ 39 w 119"/>
                    <a:gd name="T63" fmla="*/ 66 h 129"/>
                    <a:gd name="T64" fmla="*/ 39 w 119"/>
                    <a:gd name="T65" fmla="*/ 50 h 129"/>
                    <a:gd name="T66" fmla="*/ 39 w 119"/>
                    <a:gd name="T67" fmla="*/ 41 h 129"/>
                    <a:gd name="T68" fmla="*/ 35 w 119"/>
                    <a:gd name="T69" fmla="*/ 36 h 129"/>
                    <a:gd name="T70" fmla="*/ 44 w 119"/>
                    <a:gd name="T71" fmla="*/ 39 h 129"/>
                    <a:gd name="T72" fmla="*/ 51 w 119"/>
                    <a:gd name="T73" fmla="*/ 41 h 129"/>
                    <a:gd name="T74" fmla="*/ 56 w 119"/>
                    <a:gd name="T75" fmla="*/ 42 h 129"/>
                    <a:gd name="T76" fmla="*/ 68 w 119"/>
                    <a:gd name="T77" fmla="*/ 44 h 129"/>
                    <a:gd name="T78" fmla="*/ 75 w 119"/>
                    <a:gd name="T79" fmla="*/ 46 h 129"/>
                    <a:gd name="T80" fmla="*/ 65 w 119"/>
                    <a:gd name="T81" fmla="*/ 41 h 129"/>
                    <a:gd name="T82" fmla="*/ 71 w 119"/>
                    <a:gd name="T83" fmla="*/ 41 h 129"/>
                    <a:gd name="T84" fmla="*/ 85 w 119"/>
                    <a:gd name="T85" fmla="*/ 41 h 129"/>
                    <a:gd name="T86" fmla="*/ 95 w 119"/>
                    <a:gd name="T87" fmla="*/ 40 h 129"/>
                    <a:gd name="T88" fmla="*/ 107 w 119"/>
                    <a:gd name="T89" fmla="*/ 41 h 129"/>
                    <a:gd name="T90" fmla="*/ 111 w 119"/>
                    <a:gd name="T91" fmla="*/ 49 h 129"/>
                    <a:gd name="T92" fmla="*/ 113 w 119"/>
                    <a:gd name="T93" fmla="*/ 59 h 129"/>
                    <a:gd name="T94" fmla="*/ 115 w 119"/>
                    <a:gd name="T95" fmla="*/ 46 h 129"/>
                    <a:gd name="T96" fmla="*/ 119 w 119"/>
                    <a:gd name="T97" fmla="*/ 32 h 129"/>
                    <a:gd name="T98" fmla="*/ 113 w 119"/>
                    <a:gd name="T99" fmla="*/ 23 h 129"/>
                    <a:gd name="T100" fmla="*/ 106 w 119"/>
                    <a:gd name="T101" fmla="*/ 16 h 129"/>
                    <a:gd name="T102" fmla="*/ 97 w 119"/>
                    <a:gd name="T103" fmla="*/ 11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19" h="129">
                      <a:moveTo>
                        <a:pt x="97" y="11"/>
                      </a:moveTo>
                      <a:lnTo>
                        <a:pt x="87" y="6"/>
                      </a:lnTo>
                      <a:lnTo>
                        <a:pt x="79" y="4"/>
                      </a:lnTo>
                      <a:lnTo>
                        <a:pt x="64" y="0"/>
                      </a:lnTo>
                      <a:lnTo>
                        <a:pt x="54" y="0"/>
                      </a:lnTo>
                      <a:lnTo>
                        <a:pt x="43" y="0"/>
                      </a:lnTo>
                      <a:lnTo>
                        <a:pt x="32" y="3"/>
                      </a:lnTo>
                      <a:lnTo>
                        <a:pt x="24" y="3"/>
                      </a:lnTo>
                      <a:lnTo>
                        <a:pt x="16" y="5"/>
                      </a:lnTo>
                      <a:lnTo>
                        <a:pt x="10" y="11"/>
                      </a:lnTo>
                      <a:lnTo>
                        <a:pt x="5" y="18"/>
                      </a:lnTo>
                      <a:lnTo>
                        <a:pt x="4" y="27"/>
                      </a:lnTo>
                      <a:lnTo>
                        <a:pt x="2" y="40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5" y="85"/>
                      </a:lnTo>
                      <a:lnTo>
                        <a:pt x="7" y="97"/>
                      </a:lnTo>
                      <a:lnTo>
                        <a:pt x="11" y="105"/>
                      </a:lnTo>
                      <a:lnTo>
                        <a:pt x="14" y="114"/>
                      </a:lnTo>
                      <a:lnTo>
                        <a:pt x="17" y="121"/>
                      </a:lnTo>
                      <a:lnTo>
                        <a:pt x="22" y="129"/>
                      </a:lnTo>
                      <a:lnTo>
                        <a:pt x="26" y="129"/>
                      </a:lnTo>
                      <a:lnTo>
                        <a:pt x="24" y="118"/>
                      </a:lnTo>
                      <a:lnTo>
                        <a:pt x="27" y="110"/>
                      </a:lnTo>
                      <a:lnTo>
                        <a:pt x="28" y="105"/>
                      </a:lnTo>
                      <a:lnTo>
                        <a:pt x="26" y="98"/>
                      </a:lnTo>
                      <a:lnTo>
                        <a:pt x="24" y="85"/>
                      </a:lnTo>
                      <a:lnTo>
                        <a:pt x="28" y="82"/>
                      </a:lnTo>
                      <a:lnTo>
                        <a:pt x="33" y="88"/>
                      </a:lnTo>
                      <a:lnTo>
                        <a:pt x="37" y="95"/>
                      </a:lnTo>
                      <a:lnTo>
                        <a:pt x="36" y="82"/>
                      </a:lnTo>
                      <a:lnTo>
                        <a:pt x="39" y="66"/>
                      </a:lnTo>
                      <a:lnTo>
                        <a:pt x="39" y="50"/>
                      </a:lnTo>
                      <a:lnTo>
                        <a:pt x="39" y="41"/>
                      </a:lnTo>
                      <a:lnTo>
                        <a:pt x="35" y="36"/>
                      </a:lnTo>
                      <a:lnTo>
                        <a:pt x="44" y="39"/>
                      </a:lnTo>
                      <a:lnTo>
                        <a:pt x="51" y="41"/>
                      </a:lnTo>
                      <a:lnTo>
                        <a:pt x="56" y="42"/>
                      </a:lnTo>
                      <a:lnTo>
                        <a:pt x="68" y="44"/>
                      </a:lnTo>
                      <a:lnTo>
                        <a:pt x="75" y="46"/>
                      </a:lnTo>
                      <a:lnTo>
                        <a:pt x="65" y="41"/>
                      </a:lnTo>
                      <a:lnTo>
                        <a:pt x="71" y="41"/>
                      </a:lnTo>
                      <a:lnTo>
                        <a:pt x="85" y="41"/>
                      </a:lnTo>
                      <a:lnTo>
                        <a:pt x="95" y="40"/>
                      </a:lnTo>
                      <a:lnTo>
                        <a:pt x="107" y="41"/>
                      </a:lnTo>
                      <a:lnTo>
                        <a:pt x="111" y="49"/>
                      </a:lnTo>
                      <a:lnTo>
                        <a:pt x="113" y="59"/>
                      </a:lnTo>
                      <a:lnTo>
                        <a:pt x="115" y="46"/>
                      </a:lnTo>
                      <a:lnTo>
                        <a:pt x="119" y="32"/>
                      </a:lnTo>
                      <a:lnTo>
                        <a:pt x="113" y="23"/>
                      </a:lnTo>
                      <a:lnTo>
                        <a:pt x="106" y="16"/>
                      </a:lnTo>
                      <a:lnTo>
                        <a:pt x="97" y="11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1343" name="Group 223"/>
            <p:cNvGrpSpPr>
              <a:grpSpLocks/>
            </p:cNvGrpSpPr>
            <p:nvPr/>
          </p:nvGrpSpPr>
          <p:grpSpPr bwMode="auto">
            <a:xfrm>
              <a:off x="5037" y="2439"/>
              <a:ext cx="270" cy="1214"/>
              <a:chOff x="5037" y="2439"/>
              <a:chExt cx="270" cy="1214"/>
            </a:xfrm>
          </p:grpSpPr>
          <p:grpSp>
            <p:nvGrpSpPr>
              <p:cNvPr id="261324" name="Group 204"/>
              <p:cNvGrpSpPr>
                <a:grpSpLocks/>
              </p:cNvGrpSpPr>
              <p:nvPr/>
            </p:nvGrpSpPr>
            <p:grpSpPr bwMode="auto">
              <a:xfrm>
                <a:off x="5107" y="2439"/>
                <a:ext cx="143" cy="292"/>
                <a:chOff x="5107" y="2439"/>
                <a:chExt cx="143" cy="292"/>
              </a:xfrm>
            </p:grpSpPr>
            <p:sp>
              <p:nvSpPr>
                <p:cNvPr id="261322" name="Freeform 202"/>
                <p:cNvSpPr>
                  <a:spLocks/>
                </p:cNvSpPr>
                <p:nvPr/>
              </p:nvSpPr>
              <p:spPr bwMode="auto">
                <a:xfrm>
                  <a:off x="5107" y="2439"/>
                  <a:ext cx="143" cy="165"/>
                </a:xfrm>
                <a:custGeom>
                  <a:avLst/>
                  <a:gdLst>
                    <a:gd name="T0" fmla="*/ 82 w 143"/>
                    <a:gd name="T1" fmla="*/ 4 h 165"/>
                    <a:gd name="T2" fmla="*/ 103 w 143"/>
                    <a:gd name="T3" fmla="*/ 10 h 165"/>
                    <a:gd name="T4" fmla="*/ 114 w 143"/>
                    <a:gd name="T5" fmla="*/ 19 h 165"/>
                    <a:gd name="T6" fmla="*/ 121 w 143"/>
                    <a:gd name="T7" fmla="*/ 31 h 165"/>
                    <a:gd name="T8" fmla="*/ 129 w 143"/>
                    <a:gd name="T9" fmla="*/ 54 h 165"/>
                    <a:gd name="T10" fmla="*/ 138 w 143"/>
                    <a:gd name="T11" fmla="*/ 87 h 165"/>
                    <a:gd name="T12" fmla="*/ 143 w 143"/>
                    <a:gd name="T13" fmla="*/ 117 h 165"/>
                    <a:gd name="T14" fmla="*/ 142 w 143"/>
                    <a:gd name="T15" fmla="*/ 130 h 165"/>
                    <a:gd name="T16" fmla="*/ 139 w 143"/>
                    <a:gd name="T17" fmla="*/ 142 h 165"/>
                    <a:gd name="T18" fmla="*/ 138 w 143"/>
                    <a:gd name="T19" fmla="*/ 163 h 165"/>
                    <a:gd name="T20" fmla="*/ 132 w 143"/>
                    <a:gd name="T21" fmla="*/ 162 h 165"/>
                    <a:gd name="T22" fmla="*/ 123 w 143"/>
                    <a:gd name="T23" fmla="*/ 160 h 165"/>
                    <a:gd name="T24" fmla="*/ 114 w 143"/>
                    <a:gd name="T25" fmla="*/ 160 h 165"/>
                    <a:gd name="T26" fmla="*/ 101 w 143"/>
                    <a:gd name="T27" fmla="*/ 164 h 165"/>
                    <a:gd name="T28" fmla="*/ 93 w 143"/>
                    <a:gd name="T29" fmla="*/ 164 h 165"/>
                    <a:gd name="T30" fmla="*/ 93 w 143"/>
                    <a:gd name="T31" fmla="*/ 154 h 165"/>
                    <a:gd name="T32" fmla="*/ 104 w 143"/>
                    <a:gd name="T33" fmla="*/ 131 h 165"/>
                    <a:gd name="T34" fmla="*/ 106 w 143"/>
                    <a:gd name="T35" fmla="*/ 95 h 165"/>
                    <a:gd name="T36" fmla="*/ 104 w 143"/>
                    <a:gd name="T37" fmla="*/ 62 h 165"/>
                    <a:gd name="T38" fmla="*/ 84 w 143"/>
                    <a:gd name="T39" fmla="*/ 41 h 165"/>
                    <a:gd name="T40" fmla="*/ 50 w 143"/>
                    <a:gd name="T41" fmla="*/ 38 h 165"/>
                    <a:gd name="T42" fmla="*/ 34 w 143"/>
                    <a:gd name="T43" fmla="*/ 59 h 165"/>
                    <a:gd name="T44" fmla="*/ 35 w 143"/>
                    <a:gd name="T45" fmla="*/ 128 h 165"/>
                    <a:gd name="T46" fmla="*/ 50 w 143"/>
                    <a:gd name="T47" fmla="*/ 155 h 165"/>
                    <a:gd name="T48" fmla="*/ 50 w 143"/>
                    <a:gd name="T49" fmla="*/ 164 h 165"/>
                    <a:gd name="T50" fmla="*/ 41 w 143"/>
                    <a:gd name="T51" fmla="*/ 164 h 165"/>
                    <a:gd name="T52" fmla="*/ 31 w 143"/>
                    <a:gd name="T53" fmla="*/ 162 h 165"/>
                    <a:gd name="T54" fmla="*/ 22 w 143"/>
                    <a:gd name="T55" fmla="*/ 161 h 165"/>
                    <a:gd name="T56" fmla="*/ 11 w 143"/>
                    <a:gd name="T57" fmla="*/ 165 h 165"/>
                    <a:gd name="T58" fmla="*/ 9 w 143"/>
                    <a:gd name="T59" fmla="*/ 154 h 165"/>
                    <a:gd name="T60" fmla="*/ 3 w 143"/>
                    <a:gd name="T61" fmla="*/ 137 h 165"/>
                    <a:gd name="T62" fmla="*/ 1 w 143"/>
                    <a:gd name="T63" fmla="*/ 122 h 165"/>
                    <a:gd name="T64" fmla="*/ 0 w 143"/>
                    <a:gd name="T65" fmla="*/ 109 h 165"/>
                    <a:gd name="T66" fmla="*/ 1 w 143"/>
                    <a:gd name="T67" fmla="*/ 95 h 165"/>
                    <a:gd name="T68" fmla="*/ 3 w 143"/>
                    <a:gd name="T69" fmla="*/ 84 h 165"/>
                    <a:gd name="T70" fmla="*/ 7 w 143"/>
                    <a:gd name="T71" fmla="*/ 73 h 165"/>
                    <a:gd name="T72" fmla="*/ 9 w 143"/>
                    <a:gd name="T73" fmla="*/ 61 h 165"/>
                    <a:gd name="T74" fmla="*/ 9 w 143"/>
                    <a:gd name="T75" fmla="*/ 53 h 165"/>
                    <a:gd name="T76" fmla="*/ 12 w 143"/>
                    <a:gd name="T77" fmla="*/ 41 h 165"/>
                    <a:gd name="T78" fmla="*/ 15 w 143"/>
                    <a:gd name="T79" fmla="*/ 26 h 165"/>
                    <a:gd name="T80" fmla="*/ 30 w 143"/>
                    <a:gd name="T81" fmla="*/ 13 h 165"/>
                    <a:gd name="T82" fmla="*/ 40 w 143"/>
                    <a:gd name="T83" fmla="*/ 4 h 165"/>
                    <a:gd name="T84" fmla="*/ 55 w 143"/>
                    <a:gd name="T85" fmla="*/ 0 h 165"/>
                    <a:gd name="T86" fmla="*/ 69 w 143"/>
                    <a:gd name="T87" fmla="*/ 0 h 165"/>
                    <a:gd name="T88" fmla="*/ 82 w 143"/>
                    <a:gd name="T89" fmla="*/ 4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43" h="165">
                      <a:moveTo>
                        <a:pt x="82" y="4"/>
                      </a:moveTo>
                      <a:lnTo>
                        <a:pt x="103" y="10"/>
                      </a:lnTo>
                      <a:lnTo>
                        <a:pt x="114" y="19"/>
                      </a:lnTo>
                      <a:lnTo>
                        <a:pt x="121" y="31"/>
                      </a:lnTo>
                      <a:lnTo>
                        <a:pt x="129" y="54"/>
                      </a:lnTo>
                      <a:lnTo>
                        <a:pt x="138" y="87"/>
                      </a:lnTo>
                      <a:lnTo>
                        <a:pt x="143" y="117"/>
                      </a:lnTo>
                      <a:lnTo>
                        <a:pt x="142" y="130"/>
                      </a:lnTo>
                      <a:lnTo>
                        <a:pt x="139" y="142"/>
                      </a:lnTo>
                      <a:lnTo>
                        <a:pt x="138" y="163"/>
                      </a:lnTo>
                      <a:lnTo>
                        <a:pt x="132" y="162"/>
                      </a:lnTo>
                      <a:lnTo>
                        <a:pt x="123" y="160"/>
                      </a:lnTo>
                      <a:lnTo>
                        <a:pt x="114" y="160"/>
                      </a:lnTo>
                      <a:lnTo>
                        <a:pt x="101" y="164"/>
                      </a:lnTo>
                      <a:lnTo>
                        <a:pt x="93" y="164"/>
                      </a:lnTo>
                      <a:lnTo>
                        <a:pt x="93" y="154"/>
                      </a:lnTo>
                      <a:lnTo>
                        <a:pt x="104" y="131"/>
                      </a:lnTo>
                      <a:lnTo>
                        <a:pt x="106" y="95"/>
                      </a:lnTo>
                      <a:lnTo>
                        <a:pt x="104" y="62"/>
                      </a:lnTo>
                      <a:lnTo>
                        <a:pt x="84" y="41"/>
                      </a:lnTo>
                      <a:lnTo>
                        <a:pt x="50" y="38"/>
                      </a:lnTo>
                      <a:lnTo>
                        <a:pt x="34" y="59"/>
                      </a:lnTo>
                      <a:lnTo>
                        <a:pt x="35" y="128"/>
                      </a:lnTo>
                      <a:lnTo>
                        <a:pt x="50" y="155"/>
                      </a:lnTo>
                      <a:lnTo>
                        <a:pt x="50" y="164"/>
                      </a:lnTo>
                      <a:lnTo>
                        <a:pt x="41" y="164"/>
                      </a:lnTo>
                      <a:lnTo>
                        <a:pt x="31" y="162"/>
                      </a:lnTo>
                      <a:lnTo>
                        <a:pt x="22" y="161"/>
                      </a:lnTo>
                      <a:lnTo>
                        <a:pt x="11" y="165"/>
                      </a:lnTo>
                      <a:lnTo>
                        <a:pt x="9" y="154"/>
                      </a:lnTo>
                      <a:lnTo>
                        <a:pt x="3" y="137"/>
                      </a:lnTo>
                      <a:lnTo>
                        <a:pt x="1" y="122"/>
                      </a:lnTo>
                      <a:lnTo>
                        <a:pt x="0" y="109"/>
                      </a:lnTo>
                      <a:lnTo>
                        <a:pt x="1" y="95"/>
                      </a:lnTo>
                      <a:lnTo>
                        <a:pt x="3" y="84"/>
                      </a:lnTo>
                      <a:lnTo>
                        <a:pt x="7" y="73"/>
                      </a:lnTo>
                      <a:lnTo>
                        <a:pt x="9" y="61"/>
                      </a:lnTo>
                      <a:lnTo>
                        <a:pt x="9" y="53"/>
                      </a:lnTo>
                      <a:lnTo>
                        <a:pt x="12" y="41"/>
                      </a:lnTo>
                      <a:lnTo>
                        <a:pt x="15" y="26"/>
                      </a:lnTo>
                      <a:lnTo>
                        <a:pt x="30" y="13"/>
                      </a:lnTo>
                      <a:lnTo>
                        <a:pt x="40" y="4"/>
                      </a:lnTo>
                      <a:lnTo>
                        <a:pt x="55" y="0"/>
                      </a:lnTo>
                      <a:lnTo>
                        <a:pt x="69" y="0"/>
                      </a:lnTo>
                      <a:lnTo>
                        <a:pt x="8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323" name="Freeform 203"/>
                <p:cNvSpPr>
                  <a:spLocks/>
                </p:cNvSpPr>
                <p:nvPr/>
              </p:nvSpPr>
              <p:spPr bwMode="auto">
                <a:xfrm>
                  <a:off x="5117" y="2470"/>
                  <a:ext cx="117" cy="261"/>
                </a:xfrm>
                <a:custGeom>
                  <a:avLst/>
                  <a:gdLst>
                    <a:gd name="T0" fmla="*/ 72 w 117"/>
                    <a:gd name="T1" fmla="*/ 2 h 261"/>
                    <a:gd name="T2" fmla="*/ 81 w 117"/>
                    <a:gd name="T3" fmla="*/ 6 h 261"/>
                    <a:gd name="T4" fmla="*/ 88 w 117"/>
                    <a:gd name="T5" fmla="*/ 12 h 261"/>
                    <a:gd name="T6" fmla="*/ 94 w 117"/>
                    <a:gd name="T7" fmla="*/ 21 h 261"/>
                    <a:gd name="T8" fmla="*/ 96 w 117"/>
                    <a:gd name="T9" fmla="*/ 31 h 261"/>
                    <a:gd name="T10" fmla="*/ 99 w 117"/>
                    <a:gd name="T11" fmla="*/ 63 h 261"/>
                    <a:gd name="T12" fmla="*/ 99 w 117"/>
                    <a:gd name="T13" fmla="*/ 76 h 261"/>
                    <a:gd name="T14" fmla="*/ 95 w 117"/>
                    <a:gd name="T15" fmla="*/ 97 h 261"/>
                    <a:gd name="T16" fmla="*/ 91 w 117"/>
                    <a:gd name="T17" fmla="*/ 109 h 261"/>
                    <a:gd name="T18" fmla="*/ 83 w 117"/>
                    <a:gd name="T19" fmla="*/ 124 h 261"/>
                    <a:gd name="T20" fmla="*/ 83 w 117"/>
                    <a:gd name="T21" fmla="*/ 163 h 261"/>
                    <a:gd name="T22" fmla="*/ 117 w 117"/>
                    <a:gd name="T23" fmla="*/ 184 h 261"/>
                    <a:gd name="T24" fmla="*/ 56 w 117"/>
                    <a:gd name="T25" fmla="*/ 261 h 261"/>
                    <a:gd name="T26" fmla="*/ 0 w 117"/>
                    <a:gd name="T27" fmla="*/ 179 h 261"/>
                    <a:gd name="T28" fmla="*/ 40 w 117"/>
                    <a:gd name="T29" fmla="*/ 155 h 261"/>
                    <a:gd name="T30" fmla="*/ 40 w 117"/>
                    <a:gd name="T31" fmla="*/ 124 h 261"/>
                    <a:gd name="T32" fmla="*/ 30 w 117"/>
                    <a:gd name="T33" fmla="*/ 109 h 261"/>
                    <a:gd name="T34" fmla="*/ 25 w 117"/>
                    <a:gd name="T35" fmla="*/ 98 h 261"/>
                    <a:gd name="T36" fmla="*/ 22 w 117"/>
                    <a:gd name="T37" fmla="*/ 85 h 261"/>
                    <a:gd name="T38" fmla="*/ 21 w 117"/>
                    <a:gd name="T39" fmla="*/ 69 h 261"/>
                    <a:gd name="T40" fmla="*/ 21 w 117"/>
                    <a:gd name="T41" fmla="*/ 59 h 261"/>
                    <a:gd name="T42" fmla="*/ 21 w 117"/>
                    <a:gd name="T43" fmla="*/ 42 h 261"/>
                    <a:gd name="T44" fmla="*/ 21 w 117"/>
                    <a:gd name="T45" fmla="*/ 32 h 261"/>
                    <a:gd name="T46" fmla="*/ 24 w 117"/>
                    <a:gd name="T47" fmla="*/ 20 h 261"/>
                    <a:gd name="T48" fmla="*/ 31 w 117"/>
                    <a:gd name="T49" fmla="*/ 10 h 261"/>
                    <a:gd name="T50" fmla="*/ 40 w 117"/>
                    <a:gd name="T51" fmla="*/ 4 h 261"/>
                    <a:gd name="T52" fmla="*/ 48 w 117"/>
                    <a:gd name="T53" fmla="*/ 1 h 261"/>
                    <a:gd name="T54" fmla="*/ 59 w 117"/>
                    <a:gd name="T55" fmla="*/ 0 h 261"/>
                    <a:gd name="T56" fmla="*/ 72 w 117"/>
                    <a:gd name="T57" fmla="*/ 2 h 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7" h="261">
                      <a:moveTo>
                        <a:pt x="72" y="2"/>
                      </a:moveTo>
                      <a:lnTo>
                        <a:pt x="81" y="6"/>
                      </a:lnTo>
                      <a:lnTo>
                        <a:pt x="88" y="12"/>
                      </a:lnTo>
                      <a:lnTo>
                        <a:pt x="94" y="21"/>
                      </a:lnTo>
                      <a:lnTo>
                        <a:pt x="96" y="31"/>
                      </a:lnTo>
                      <a:lnTo>
                        <a:pt x="99" y="63"/>
                      </a:lnTo>
                      <a:lnTo>
                        <a:pt x="99" y="76"/>
                      </a:lnTo>
                      <a:lnTo>
                        <a:pt x="95" y="97"/>
                      </a:lnTo>
                      <a:lnTo>
                        <a:pt x="91" y="109"/>
                      </a:lnTo>
                      <a:lnTo>
                        <a:pt x="83" y="124"/>
                      </a:lnTo>
                      <a:lnTo>
                        <a:pt x="83" y="163"/>
                      </a:lnTo>
                      <a:lnTo>
                        <a:pt x="117" y="184"/>
                      </a:lnTo>
                      <a:lnTo>
                        <a:pt x="56" y="261"/>
                      </a:lnTo>
                      <a:lnTo>
                        <a:pt x="0" y="179"/>
                      </a:lnTo>
                      <a:lnTo>
                        <a:pt x="40" y="155"/>
                      </a:lnTo>
                      <a:lnTo>
                        <a:pt x="40" y="124"/>
                      </a:lnTo>
                      <a:lnTo>
                        <a:pt x="30" y="109"/>
                      </a:lnTo>
                      <a:lnTo>
                        <a:pt x="25" y="98"/>
                      </a:lnTo>
                      <a:lnTo>
                        <a:pt x="22" y="85"/>
                      </a:lnTo>
                      <a:lnTo>
                        <a:pt x="21" y="69"/>
                      </a:lnTo>
                      <a:lnTo>
                        <a:pt x="21" y="59"/>
                      </a:lnTo>
                      <a:lnTo>
                        <a:pt x="21" y="42"/>
                      </a:lnTo>
                      <a:lnTo>
                        <a:pt x="21" y="32"/>
                      </a:lnTo>
                      <a:lnTo>
                        <a:pt x="24" y="20"/>
                      </a:lnTo>
                      <a:lnTo>
                        <a:pt x="31" y="10"/>
                      </a:lnTo>
                      <a:lnTo>
                        <a:pt x="40" y="4"/>
                      </a:lnTo>
                      <a:lnTo>
                        <a:pt x="48" y="1"/>
                      </a:lnTo>
                      <a:lnTo>
                        <a:pt x="59" y="0"/>
                      </a:lnTo>
                      <a:lnTo>
                        <a:pt x="72" y="2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329" name="Group 209"/>
              <p:cNvGrpSpPr>
                <a:grpSpLocks/>
              </p:cNvGrpSpPr>
              <p:nvPr/>
            </p:nvGrpSpPr>
            <p:grpSpPr bwMode="auto">
              <a:xfrm>
                <a:off x="5042" y="3025"/>
                <a:ext cx="222" cy="575"/>
                <a:chOff x="5042" y="3025"/>
                <a:chExt cx="222" cy="575"/>
              </a:xfrm>
            </p:grpSpPr>
            <p:grpSp>
              <p:nvGrpSpPr>
                <p:cNvPr id="261327" name="Group 207"/>
                <p:cNvGrpSpPr>
                  <a:grpSpLocks/>
                </p:cNvGrpSpPr>
                <p:nvPr/>
              </p:nvGrpSpPr>
              <p:grpSpPr bwMode="auto">
                <a:xfrm>
                  <a:off x="5042" y="3025"/>
                  <a:ext cx="222" cy="575"/>
                  <a:chOff x="5042" y="3025"/>
                  <a:chExt cx="222" cy="575"/>
                </a:xfrm>
              </p:grpSpPr>
              <p:sp>
                <p:nvSpPr>
                  <p:cNvPr id="261325" name="Freeform 205"/>
                  <p:cNvSpPr>
                    <a:spLocks/>
                  </p:cNvSpPr>
                  <p:nvPr/>
                </p:nvSpPr>
                <p:spPr bwMode="auto">
                  <a:xfrm>
                    <a:off x="5105" y="3149"/>
                    <a:ext cx="159" cy="451"/>
                  </a:xfrm>
                  <a:custGeom>
                    <a:avLst/>
                    <a:gdLst>
                      <a:gd name="T0" fmla="*/ 130 w 159"/>
                      <a:gd name="T1" fmla="*/ 10 h 451"/>
                      <a:gd name="T2" fmla="*/ 128 w 159"/>
                      <a:gd name="T3" fmla="*/ 140 h 451"/>
                      <a:gd name="T4" fmla="*/ 129 w 159"/>
                      <a:gd name="T5" fmla="*/ 249 h 451"/>
                      <a:gd name="T6" fmla="*/ 123 w 159"/>
                      <a:gd name="T7" fmla="*/ 355 h 451"/>
                      <a:gd name="T8" fmla="*/ 140 w 159"/>
                      <a:gd name="T9" fmla="*/ 401 h 451"/>
                      <a:gd name="T10" fmla="*/ 155 w 159"/>
                      <a:gd name="T11" fmla="*/ 431 h 451"/>
                      <a:gd name="T12" fmla="*/ 159 w 159"/>
                      <a:gd name="T13" fmla="*/ 440 h 451"/>
                      <a:gd name="T14" fmla="*/ 152 w 159"/>
                      <a:gd name="T15" fmla="*/ 451 h 451"/>
                      <a:gd name="T16" fmla="*/ 124 w 159"/>
                      <a:gd name="T17" fmla="*/ 449 h 451"/>
                      <a:gd name="T18" fmla="*/ 99 w 159"/>
                      <a:gd name="T19" fmla="*/ 389 h 451"/>
                      <a:gd name="T20" fmla="*/ 97 w 159"/>
                      <a:gd name="T21" fmla="*/ 352 h 451"/>
                      <a:gd name="T22" fmla="*/ 78 w 159"/>
                      <a:gd name="T23" fmla="*/ 227 h 451"/>
                      <a:gd name="T24" fmla="*/ 76 w 159"/>
                      <a:gd name="T25" fmla="*/ 198 h 451"/>
                      <a:gd name="T26" fmla="*/ 77 w 159"/>
                      <a:gd name="T27" fmla="*/ 256 h 451"/>
                      <a:gd name="T28" fmla="*/ 68 w 159"/>
                      <a:gd name="T29" fmla="*/ 339 h 451"/>
                      <a:gd name="T30" fmla="*/ 71 w 159"/>
                      <a:gd name="T31" fmla="*/ 378 h 451"/>
                      <a:gd name="T32" fmla="*/ 58 w 159"/>
                      <a:gd name="T33" fmla="*/ 416 h 451"/>
                      <a:gd name="T34" fmla="*/ 41 w 159"/>
                      <a:gd name="T35" fmla="*/ 444 h 451"/>
                      <a:gd name="T36" fmla="*/ 15 w 159"/>
                      <a:gd name="T37" fmla="*/ 446 h 451"/>
                      <a:gd name="T38" fmla="*/ 8 w 159"/>
                      <a:gd name="T39" fmla="*/ 436 h 451"/>
                      <a:gd name="T40" fmla="*/ 35 w 159"/>
                      <a:gd name="T41" fmla="*/ 376 h 451"/>
                      <a:gd name="T42" fmla="*/ 37 w 159"/>
                      <a:gd name="T43" fmla="*/ 348 h 451"/>
                      <a:gd name="T44" fmla="*/ 32 w 159"/>
                      <a:gd name="T45" fmla="*/ 288 h 451"/>
                      <a:gd name="T46" fmla="*/ 22 w 159"/>
                      <a:gd name="T47" fmla="*/ 190 h 451"/>
                      <a:gd name="T48" fmla="*/ 0 w 159"/>
                      <a:gd name="T49" fmla="*/ 0 h 451"/>
                      <a:gd name="T50" fmla="*/ 130 w 159"/>
                      <a:gd name="T51" fmla="*/ 10 h 4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159" h="451">
                        <a:moveTo>
                          <a:pt x="130" y="10"/>
                        </a:moveTo>
                        <a:lnTo>
                          <a:pt x="128" y="140"/>
                        </a:lnTo>
                        <a:lnTo>
                          <a:pt x="129" y="249"/>
                        </a:lnTo>
                        <a:lnTo>
                          <a:pt x="123" y="355"/>
                        </a:lnTo>
                        <a:lnTo>
                          <a:pt x="140" y="401"/>
                        </a:lnTo>
                        <a:lnTo>
                          <a:pt x="155" y="431"/>
                        </a:lnTo>
                        <a:lnTo>
                          <a:pt x="159" y="440"/>
                        </a:lnTo>
                        <a:lnTo>
                          <a:pt x="152" y="451"/>
                        </a:lnTo>
                        <a:lnTo>
                          <a:pt x="124" y="449"/>
                        </a:lnTo>
                        <a:lnTo>
                          <a:pt x="99" y="389"/>
                        </a:lnTo>
                        <a:lnTo>
                          <a:pt x="97" y="352"/>
                        </a:lnTo>
                        <a:lnTo>
                          <a:pt x="78" y="227"/>
                        </a:lnTo>
                        <a:lnTo>
                          <a:pt x="76" y="198"/>
                        </a:lnTo>
                        <a:lnTo>
                          <a:pt x="77" y="256"/>
                        </a:lnTo>
                        <a:lnTo>
                          <a:pt x="68" y="339"/>
                        </a:lnTo>
                        <a:lnTo>
                          <a:pt x="71" y="378"/>
                        </a:lnTo>
                        <a:lnTo>
                          <a:pt x="58" y="416"/>
                        </a:lnTo>
                        <a:lnTo>
                          <a:pt x="41" y="444"/>
                        </a:lnTo>
                        <a:lnTo>
                          <a:pt x="15" y="446"/>
                        </a:lnTo>
                        <a:lnTo>
                          <a:pt x="8" y="436"/>
                        </a:lnTo>
                        <a:lnTo>
                          <a:pt x="35" y="376"/>
                        </a:lnTo>
                        <a:lnTo>
                          <a:pt x="37" y="348"/>
                        </a:lnTo>
                        <a:lnTo>
                          <a:pt x="32" y="288"/>
                        </a:lnTo>
                        <a:lnTo>
                          <a:pt x="22" y="190"/>
                        </a:lnTo>
                        <a:lnTo>
                          <a:pt x="0" y="0"/>
                        </a:lnTo>
                        <a:lnTo>
                          <a:pt x="130" y="1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326" name="Freeform 206"/>
                  <p:cNvSpPr>
                    <a:spLocks/>
                  </p:cNvSpPr>
                  <p:nvPr/>
                </p:nvSpPr>
                <p:spPr bwMode="auto">
                  <a:xfrm>
                    <a:off x="5042" y="3025"/>
                    <a:ext cx="38" cy="56"/>
                  </a:xfrm>
                  <a:custGeom>
                    <a:avLst/>
                    <a:gdLst>
                      <a:gd name="T0" fmla="*/ 0 w 38"/>
                      <a:gd name="T1" fmla="*/ 0 h 56"/>
                      <a:gd name="T2" fmla="*/ 0 w 38"/>
                      <a:gd name="T3" fmla="*/ 29 h 56"/>
                      <a:gd name="T4" fmla="*/ 38 w 38"/>
                      <a:gd name="T5" fmla="*/ 56 h 56"/>
                      <a:gd name="T6" fmla="*/ 21 w 38"/>
                      <a:gd name="T7" fmla="*/ 4 h 56"/>
                      <a:gd name="T8" fmla="*/ 0 w 38"/>
                      <a:gd name="T9" fmla="*/ 0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8" h="56">
                        <a:moveTo>
                          <a:pt x="0" y="0"/>
                        </a:moveTo>
                        <a:lnTo>
                          <a:pt x="0" y="29"/>
                        </a:lnTo>
                        <a:lnTo>
                          <a:pt x="38" y="56"/>
                        </a:lnTo>
                        <a:lnTo>
                          <a:pt x="21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1328" name="Freeform 208"/>
                <p:cNvSpPr>
                  <a:spLocks/>
                </p:cNvSpPr>
                <p:nvPr/>
              </p:nvSpPr>
              <p:spPr bwMode="auto">
                <a:xfrm>
                  <a:off x="5166" y="3150"/>
                  <a:ext cx="12" cy="200"/>
                </a:xfrm>
                <a:custGeom>
                  <a:avLst/>
                  <a:gdLst>
                    <a:gd name="T0" fmla="*/ 0 w 12"/>
                    <a:gd name="T1" fmla="*/ 0 h 200"/>
                    <a:gd name="T2" fmla="*/ 0 w 12"/>
                    <a:gd name="T3" fmla="*/ 67 h 200"/>
                    <a:gd name="T4" fmla="*/ 3 w 12"/>
                    <a:gd name="T5" fmla="*/ 106 h 200"/>
                    <a:gd name="T6" fmla="*/ 5 w 12"/>
                    <a:gd name="T7" fmla="*/ 149 h 200"/>
                    <a:gd name="T8" fmla="*/ 12 w 12"/>
                    <a:gd name="T9" fmla="*/ 190 h 200"/>
                    <a:gd name="T10" fmla="*/ 10 w 12"/>
                    <a:gd name="T11" fmla="*/ 200 h 200"/>
                    <a:gd name="T12" fmla="*/ 0 w 12"/>
                    <a:gd name="T13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00">
                      <a:moveTo>
                        <a:pt x="0" y="0"/>
                      </a:moveTo>
                      <a:lnTo>
                        <a:pt x="0" y="67"/>
                      </a:lnTo>
                      <a:lnTo>
                        <a:pt x="3" y="106"/>
                      </a:lnTo>
                      <a:lnTo>
                        <a:pt x="5" y="149"/>
                      </a:lnTo>
                      <a:lnTo>
                        <a:pt x="12" y="190"/>
                      </a:lnTo>
                      <a:lnTo>
                        <a:pt x="10" y="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 w="11113">
                  <a:solidFill>
                    <a:srgbClr val="FF5F1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332" name="Group 212"/>
              <p:cNvGrpSpPr>
                <a:grpSpLocks/>
              </p:cNvGrpSpPr>
              <p:nvPr/>
            </p:nvGrpSpPr>
            <p:grpSpPr bwMode="auto">
              <a:xfrm>
                <a:off x="5103" y="3526"/>
                <a:ext cx="170" cy="127"/>
                <a:chOff x="5103" y="3526"/>
                <a:chExt cx="170" cy="127"/>
              </a:xfrm>
            </p:grpSpPr>
            <p:sp>
              <p:nvSpPr>
                <p:cNvPr id="261330" name="Freeform 210"/>
                <p:cNvSpPr>
                  <a:spLocks/>
                </p:cNvSpPr>
                <p:nvPr/>
              </p:nvSpPr>
              <p:spPr bwMode="auto">
                <a:xfrm>
                  <a:off x="5103" y="3526"/>
                  <a:ext cx="77" cy="120"/>
                </a:xfrm>
                <a:custGeom>
                  <a:avLst/>
                  <a:gdLst>
                    <a:gd name="T0" fmla="*/ 72 w 77"/>
                    <a:gd name="T1" fmla="*/ 0 h 120"/>
                    <a:gd name="T2" fmla="*/ 77 w 77"/>
                    <a:gd name="T3" fmla="*/ 18 h 120"/>
                    <a:gd name="T4" fmla="*/ 77 w 77"/>
                    <a:gd name="T5" fmla="*/ 53 h 120"/>
                    <a:gd name="T6" fmla="*/ 69 w 77"/>
                    <a:gd name="T7" fmla="*/ 40 h 120"/>
                    <a:gd name="T8" fmla="*/ 61 w 77"/>
                    <a:gd name="T9" fmla="*/ 58 h 120"/>
                    <a:gd name="T10" fmla="*/ 58 w 77"/>
                    <a:gd name="T11" fmla="*/ 82 h 120"/>
                    <a:gd name="T12" fmla="*/ 46 w 77"/>
                    <a:gd name="T13" fmla="*/ 104 h 120"/>
                    <a:gd name="T14" fmla="*/ 28 w 77"/>
                    <a:gd name="T15" fmla="*/ 117 h 120"/>
                    <a:gd name="T16" fmla="*/ 13 w 77"/>
                    <a:gd name="T17" fmla="*/ 120 h 120"/>
                    <a:gd name="T18" fmla="*/ 0 w 77"/>
                    <a:gd name="T19" fmla="*/ 117 h 120"/>
                    <a:gd name="T20" fmla="*/ 0 w 77"/>
                    <a:gd name="T21" fmla="*/ 94 h 120"/>
                    <a:gd name="T22" fmla="*/ 11 w 77"/>
                    <a:gd name="T23" fmla="*/ 58 h 120"/>
                    <a:gd name="T24" fmla="*/ 17 w 77"/>
                    <a:gd name="T25" fmla="*/ 67 h 120"/>
                    <a:gd name="T26" fmla="*/ 28 w 77"/>
                    <a:gd name="T27" fmla="*/ 67 h 120"/>
                    <a:gd name="T28" fmla="*/ 43 w 77"/>
                    <a:gd name="T29" fmla="*/ 66 h 120"/>
                    <a:gd name="T30" fmla="*/ 53 w 77"/>
                    <a:gd name="T31" fmla="*/ 50 h 120"/>
                    <a:gd name="T32" fmla="*/ 62 w 77"/>
                    <a:gd name="T33" fmla="*/ 31 h 120"/>
                    <a:gd name="T34" fmla="*/ 72 w 77"/>
                    <a:gd name="T35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20">
                      <a:moveTo>
                        <a:pt x="72" y="0"/>
                      </a:moveTo>
                      <a:lnTo>
                        <a:pt x="77" y="18"/>
                      </a:lnTo>
                      <a:lnTo>
                        <a:pt x="77" y="53"/>
                      </a:lnTo>
                      <a:lnTo>
                        <a:pt x="69" y="40"/>
                      </a:lnTo>
                      <a:lnTo>
                        <a:pt x="61" y="58"/>
                      </a:lnTo>
                      <a:lnTo>
                        <a:pt x="58" y="82"/>
                      </a:lnTo>
                      <a:lnTo>
                        <a:pt x="46" y="104"/>
                      </a:lnTo>
                      <a:lnTo>
                        <a:pt x="28" y="117"/>
                      </a:lnTo>
                      <a:lnTo>
                        <a:pt x="13" y="120"/>
                      </a:lnTo>
                      <a:lnTo>
                        <a:pt x="0" y="117"/>
                      </a:lnTo>
                      <a:lnTo>
                        <a:pt x="0" y="94"/>
                      </a:lnTo>
                      <a:lnTo>
                        <a:pt x="11" y="58"/>
                      </a:lnTo>
                      <a:lnTo>
                        <a:pt x="17" y="67"/>
                      </a:lnTo>
                      <a:lnTo>
                        <a:pt x="28" y="67"/>
                      </a:lnTo>
                      <a:lnTo>
                        <a:pt x="43" y="66"/>
                      </a:lnTo>
                      <a:lnTo>
                        <a:pt x="53" y="50"/>
                      </a:lnTo>
                      <a:lnTo>
                        <a:pt x="62" y="31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331" name="Freeform 211"/>
                <p:cNvSpPr>
                  <a:spLocks/>
                </p:cNvSpPr>
                <p:nvPr/>
              </p:nvSpPr>
              <p:spPr bwMode="auto">
                <a:xfrm>
                  <a:off x="5202" y="3529"/>
                  <a:ext cx="71" cy="124"/>
                </a:xfrm>
                <a:custGeom>
                  <a:avLst/>
                  <a:gdLst>
                    <a:gd name="T0" fmla="*/ 1 w 71"/>
                    <a:gd name="T1" fmla="*/ 0 h 124"/>
                    <a:gd name="T2" fmla="*/ 0 w 71"/>
                    <a:gd name="T3" fmla="*/ 49 h 124"/>
                    <a:gd name="T4" fmla="*/ 4 w 71"/>
                    <a:gd name="T5" fmla="*/ 36 h 124"/>
                    <a:gd name="T6" fmla="*/ 10 w 71"/>
                    <a:gd name="T7" fmla="*/ 52 h 124"/>
                    <a:gd name="T8" fmla="*/ 15 w 71"/>
                    <a:gd name="T9" fmla="*/ 76 h 124"/>
                    <a:gd name="T10" fmla="*/ 21 w 71"/>
                    <a:gd name="T11" fmla="*/ 96 h 124"/>
                    <a:gd name="T12" fmla="*/ 36 w 71"/>
                    <a:gd name="T13" fmla="*/ 111 h 124"/>
                    <a:gd name="T14" fmla="*/ 48 w 71"/>
                    <a:gd name="T15" fmla="*/ 120 h 124"/>
                    <a:gd name="T16" fmla="*/ 61 w 71"/>
                    <a:gd name="T17" fmla="*/ 124 h 124"/>
                    <a:gd name="T18" fmla="*/ 66 w 71"/>
                    <a:gd name="T19" fmla="*/ 118 h 124"/>
                    <a:gd name="T20" fmla="*/ 70 w 71"/>
                    <a:gd name="T21" fmla="*/ 106 h 124"/>
                    <a:gd name="T22" fmla="*/ 71 w 71"/>
                    <a:gd name="T23" fmla="*/ 94 h 124"/>
                    <a:gd name="T24" fmla="*/ 69 w 71"/>
                    <a:gd name="T25" fmla="*/ 82 h 124"/>
                    <a:gd name="T26" fmla="*/ 63 w 71"/>
                    <a:gd name="T27" fmla="*/ 60 h 124"/>
                    <a:gd name="T28" fmla="*/ 53 w 71"/>
                    <a:gd name="T29" fmla="*/ 68 h 124"/>
                    <a:gd name="T30" fmla="*/ 37 w 71"/>
                    <a:gd name="T31" fmla="*/ 68 h 124"/>
                    <a:gd name="T32" fmla="*/ 27 w 71"/>
                    <a:gd name="T33" fmla="*/ 67 h 124"/>
                    <a:gd name="T34" fmla="*/ 9 w 71"/>
                    <a:gd name="T35" fmla="*/ 25 h 124"/>
                    <a:gd name="T36" fmla="*/ 1 w 71"/>
                    <a:gd name="T37" fmla="*/ 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1" h="124">
                      <a:moveTo>
                        <a:pt x="1" y="0"/>
                      </a:moveTo>
                      <a:lnTo>
                        <a:pt x="0" y="49"/>
                      </a:lnTo>
                      <a:lnTo>
                        <a:pt x="4" y="36"/>
                      </a:lnTo>
                      <a:lnTo>
                        <a:pt x="10" y="52"/>
                      </a:lnTo>
                      <a:lnTo>
                        <a:pt x="15" y="76"/>
                      </a:lnTo>
                      <a:lnTo>
                        <a:pt x="21" y="96"/>
                      </a:lnTo>
                      <a:lnTo>
                        <a:pt x="36" y="111"/>
                      </a:lnTo>
                      <a:lnTo>
                        <a:pt x="48" y="120"/>
                      </a:lnTo>
                      <a:lnTo>
                        <a:pt x="61" y="124"/>
                      </a:lnTo>
                      <a:lnTo>
                        <a:pt x="66" y="118"/>
                      </a:lnTo>
                      <a:lnTo>
                        <a:pt x="70" y="106"/>
                      </a:lnTo>
                      <a:lnTo>
                        <a:pt x="71" y="94"/>
                      </a:lnTo>
                      <a:lnTo>
                        <a:pt x="69" y="82"/>
                      </a:lnTo>
                      <a:lnTo>
                        <a:pt x="63" y="60"/>
                      </a:lnTo>
                      <a:lnTo>
                        <a:pt x="53" y="68"/>
                      </a:lnTo>
                      <a:lnTo>
                        <a:pt x="37" y="68"/>
                      </a:lnTo>
                      <a:lnTo>
                        <a:pt x="27" y="67"/>
                      </a:lnTo>
                      <a:lnTo>
                        <a:pt x="9" y="2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1333" name="Freeform 213"/>
              <p:cNvSpPr>
                <a:spLocks/>
              </p:cNvSpPr>
              <p:nvPr/>
            </p:nvSpPr>
            <p:spPr bwMode="auto">
              <a:xfrm>
                <a:off x="5037" y="2640"/>
                <a:ext cx="270" cy="881"/>
              </a:xfrm>
              <a:custGeom>
                <a:avLst/>
                <a:gdLst>
                  <a:gd name="T0" fmla="*/ 194 w 270"/>
                  <a:gd name="T1" fmla="*/ 9 h 881"/>
                  <a:gd name="T2" fmla="*/ 247 w 270"/>
                  <a:gd name="T3" fmla="*/ 38 h 881"/>
                  <a:gd name="T4" fmla="*/ 260 w 270"/>
                  <a:gd name="T5" fmla="*/ 62 h 881"/>
                  <a:gd name="T6" fmla="*/ 270 w 270"/>
                  <a:gd name="T7" fmla="*/ 265 h 881"/>
                  <a:gd name="T8" fmla="*/ 266 w 270"/>
                  <a:gd name="T9" fmla="*/ 313 h 881"/>
                  <a:gd name="T10" fmla="*/ 234 w 270"/>
                  <a:gd name="T11" fmla="*/ 309 h 881"/>
                  <a:gd name="T12" fmla="*/ 236 w 270"/>
                  <a:gd name="T13" fmla="*/ 429 h 881"/>
                  <a:gd name="T14" fmla="*/ 220 w 270"/>
                  <a:gd name="T15" fmla="*/ 429 h 881"/>
                  <a:gd name="T16" fmla="*/ 202 w 270"/>
                  <a:gd name="T17" fmla="*/ 678 h 881"/>
                  <a:gd name="T18" fmla="*/ 200 w 270"/>
                  <a:gd name="T19" fmla="*/ 810 h 881"/>
                  <a:gd name="T20" fmla="*/ 197 w 270"/>
                  <a:gd name="T21" fmla="*/ 870 h 881"/>
                  <a:gd name="T22" fmla="*/ 184 w 270"/>
                  <a:gd name="T23" fmla="*/ 881 h 881"/>
                  <a:gd name="T24" fmla="*/ 161 w 270"/>
                  <a:gd name="T25" fmla="*/ 871 h 881"/>
                  <a:gd name="T26" fmla="*/ 148 w 270"/>
                  <a:gd name="T27" fmla="*/ 770 h 881"/>
                  <a:gd name="T28" fmla="*/ 139 w 270"/>
                  <a:gd name="T29" fmla="*/ 875 h 881"/>
                  <a:gd name="T30" fmla="*/ 119 w 270"/>
                  <a:gd name="T31" fmla="*/ 880 h 881"/>
                  <a:gd name="T32" fmla="*/ 101 w 270"/>
                  <a:gd name="T33" fmla="*/ 873 h 881"/>
                  <a:gd name="T34" fmla="*/ 82 w 270"/>
                  <a:gd name="T35" fmla="*/ 673 h 881"/>
                  <a:gd name="T36" fmla="*/ 58 w 270"/>
                  <a:gd name="T37" fmla="*/ 527 h 881"/>
                  <a:gd name="T38" fmla="*/ 21 w 270"/>
                  <a:gd name="T39" fmla="*/ 390 h 881"/>
                  <a:gd name="T40" fmla="*/ 0 w 270"/>
                  <a:gd name="T41" fmla="*/ 388 h 881"/>
                  <a:gd name="T42" fmla="*/ 20 w 270"/>
                  <a:gd name="T43" fmla="*/ 200 h 881"/>
                  <a:gd name="T44" fmla="*/ 20 w 270"/>
                  <a:gd name="T45" fmla="*/ 53 h 881"/>
                  <a:gd name="T46" fmla="*/ 32 w 270"/>
                  <a:gd name="T47" fmla="*/ 37 h 881"/>
                  <a:gd name="T48" fmla="*/ 88 w 270"/>
                  <a:gd name="T49" fmla="*/ 0 h 881"/>
                  <a:gd name="T50" fmla="*/ 136 w 270"/>
                  <a:gd name="T51" fmla="*/ 79 h 881"/>
                  <a:gd name="T52" fmla="*/ 194 w 270"/>
                  <a:gd name="T53" fmla="*/ 9 h 8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0" h="881">
                    <a:moveTo>
                      <a:pt x="194" y="9"/>
                    </a:moveTo>
                    <a:lnTo>
                      <a:pt x="247" y="38"/>
                    </a:lnTo>
                    <a:lnTo>
                      <a:pt x="260" y="62"/>
                    </a:lnTo>
                    <a:lnTo>
                      <a:pt x="270" y="265"/>
                    </a:lnTo>
                    <a:lnTo>
                      <a:pt x="266" y="313"/>
                    </a:lnTo>
                    <a:lnTo>
                      <a:pt x="234" y="309"/>
                    </a:lnTo>
                    <a:lnTo>
                      <a:pt x="236" y="429"/>
                    </a:lnTo>
                    <a:lnTo>
                      <a:pt x="220" y="429"/>
                    </a:lnTo>
                    <a:lnTo>
                      <a:pt x="202" y="678"/>
                    </a:lnTo>
                    <a:lnTo>
                      <a:pt x="200" y="810"/>
                    </a:lnTo>
                    <a:lnTo>
                      <a:pt x="197" y="870"/>
                    </a:lnTo>
                    <a:lnTo>
                      <a:pt x="184" y="881"/>
                    </a:lnTo>
                    <a:lnTo>
                      <a:pt x="161" y="871"/>
                    </a:lnTo>
                    <a:lnTo>
                      <a:pt x="148" y="770"/>
                    </a:lnTo>
                    <a:lnTo>
                      <a:pt x="139" y="875"/>
                    </a:lnTo>
                    <a:lnTo>
                      <a:pt x="119" y="880"/>
                    </a:lnTo>
                    <a:lnTo>
                      <a:pt x="101" y="873"/>
                    </a:lnTo>
                    <a:lnTo>
                      <a:pt x="82" y="673"/>
                    </a:lnTo>
                    <a:lnTo>
                      <a:pt x="58" y="527"/>
                    </a:lnTo>
                    <a:lnTo>
                      <a:pt x="21" y="390"/>
                    </a:lnTo>
                    <a:lnTo>
                      <a:pt x="0" y="388"/>
                    </a:lnTo>
                    <a:lnTo>
                      <a:pt x="20" y="200"/>
                    </a:lnTo>
                    <a:lnTo>
                      <a:pt x="20" y="53"/>
                    </a:lnTo>
                    <a:lnTo>
                      <a:pt x="32" y="37"/>
                    </a:lnTo>
                    <a:lnTo>
                      <a:pt x="88" y="0"/>
                    </a:lnTo>
                    <a:lnTo>
                      <a:pt x="136" y="79"/>
                    </a:lnTo>
                    <a:lnTo>
                      <a:pt x="194" y="9"/>
                    </a:lnTo>
                    <a:close/>
                  </a:path>
                </a:pathLst>
              </a:custGeom>
              <a:solidFill>
                <a:srgbClr val="9F9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1337" name="Group 217"/>
              <p:cNvGrpSpPr>
                <a:grpSpLocks/>
              </p:cNvGrpSpPr>
              <p:nvPr/>
            </p:nvGrpSpPr>
            <p:grpSpPr bwMode="auto">
              <a:xfrm>
                <a:off x="5105" y="2732"/>
                <a:ext cx="167" cy="218"/>
                <a:chOff x="5105" y="2732"/>
                <a:chExt cx="167" cy="218"/>
              </a:xfrm>
            </p:grpSpPr>
            <p:sp>
              <p:nvSpPr>
                <p:cNvPr id="261334" name="Freeform 214"/>
                <p:cNvSpPr>
                  <a:spLocks/>
                </p:cNvSpPr>
                <p:nvPr/>
              </p:nvSpPr>
              <p:spPr bwMode="auto">
                <a:xfrm>
                  <a:off x="5116" y="2732"/>
                  <a:ext cx="143" cy="165"/>
                </a:xfrm>
                <a:custGeom>
                  <a:avLst/>
                  <a:gdLst>
                    <a:gd name="T0" fmla="*/ 143 w 143"/>
                    <a:gd name="T1" fmla="*/ 58 h 165"/>
                    <a:gd name="T2" fmla="*/ 51 w 143"/>
                    <a:gd name="T3" fmla="*/ 0 h 165"/>
                    <a:gd name="T4" fmla="*/ 0 w 143"/>
                    <a:gd name="T5" fmla="*/ 110 h 165"/>
                    <a:gd name="T6" fmla="*/ 92 w 143"/>
                    <a:gd name="T7" fmla="*/ 165 h 165"/>
                    <a:gd name="T8" fmla="*/ 143 w 143"/>
                    <a:gd name="T9" fmla="*/ 58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3" h="165">
                      <a:moveTo>
                        <a:pt x="143" y="58"/>
                      </a:moveTo>
                      <a:lnTo>
                        <a:pt x="51" y="0"/>
                      </a:lnTo>
                      <a:lnTo>
                        <a:pt x="0" y="110"/>
                      </a:lnTo>
                      <a:lnTo>
                        <a:pt x="92" y="165"/>
                      </a:lnTo>
                      <a:lnTo>
                        <a:pt x="143" y="58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335" name="Freeform 215"/>
                <p:cNvSpPr>
                  <a:spLocks/>
                </p:cNvSpPr>
                <p:nvPr/>
              </p:nvSpPr>
              <p:spPr bwMode="auto">
                <a:xfrm>
                  <a:off x="5105" y="2800"/>
                  <a:ext cx="62" cy="89"/>
                </a:xfrm>
                <a:custGeom>
                  <a:avLst/>
                  <a:gdLst>
                    <a:gd name="T0" fmla="*/ 62 w 62"/>
                    <a:gd name="T1" fmla="*/ 55 h 89"/>
                    <a:gd name="T2" fmla="*/ 47 w 62"/>
                    <a:gd name="T3" fmla="*/ 42 h 89"/>
                    <a:gd name="T4" fmla="*/ 38 w 62"/>
                    <a:gd name="T5" fmla="*/ 15 h 89"/>
                    <a:gd name="T6" fmla="*/ 26 w 62"/>
                    <a:gd name="T7" fmla="*/ 7 h 89"/>
                    <a:gd name="T8" fmla="*/ 20 w 62"/>
                    <a:gd name="T9" fmla="*/ 0 h 89"/>
                    <a:gd name="T10" fmla="*/ 16 w 62"/>
                    <a:gd name="T11" fmla="*/ 3 h 89"/>
                    <a:gd name="T12" fmla="*/ 15 w 62"/>
                    <a:gd name="T13" fmla="*/ 9 h 89"/>
                    <a:gd name="T14" fmla="*/ 3 w 62"/>
                    <a:gd name="T15" fmla="*/ 22 h 89"/>
                    <a:gd name="T16" fmla="*/ 0 w 62"/>
                    <a:gd name="T17" fmla="*/ 44 h 89"/>
                    <a:gd name="T18" fmla="*/ 3 w 62"/>
                    <a:gd name="T19" fmla="*/ 60 h 89"/>
                    <a:gd name="T20" fmla="*/ 21 w 62"/>
                    <a:gd name="T21" fmla="*/ 77 h 89"/>
                    <a:gd name="T22" fmla="*/ 56 w 62"/>
                    <a:gd name="T23" fmla="*/ 89 h 89"/>
                    <a:gd name="T24" fmla="*/ 62 w 62"/>
                    <a:gd name="T25" fmla="*/ 55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2" h="89">
                      <a:moveTo>
                        <a:pt x="62" y="55"/>
                      </a:moveTo>
                      <a:lnTo>
                        <a:pt x="47" y="42"/>
                      </a:lnTo>
                      <a:lnTo>
                        <a:pt x="38" y="15"/>
                      </a:lnTo>
                      <a:lnTo>
                        <a:pt x="26" y="7"/>
                      </a:lnTo>
                      <a:lnTo>
                        <a:pt x="20" y="0"/>
                      </a:lnTo>
                      <a:lnTo>
                        <a:pt x="16" y="3"/>
                      </a:lnTo>
                      <a:lnTo>
                        <a:pt x="15" y="9"/>
                      </a:lnTo>
                      <a:lnTo>
                        <a:pt x="3" y="22"/>
                      </a:lnTo>
                      <a:lnTo>
                        <a:pt x="0" y="44"/>
                      </a:lnTo>
                      <a:lnTo>
                        <a:pt x="3" y="60"/>
                      </a:lnTo>
                      <a:lnTo>
                        <a:pt x="21" y="77"/>
                      </a:lnTo>
                      <a:lnTo>
                        <a:pt x="56" y="89"/>
                      </a:lnTo>
                      <a:lnTo>
                        <a:pt x="62" y="55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336" name="Freeform 216"/>
                <p:cNvSpPr>
                  <a:spLocks/>
                </p:cNvSpPr>
                <p:nvPr/>
              </p:nvSpPr>
              <p:spPr bwMode="auto">
                <a:xfrm>
                  <a:off x="5156" y="2851"/>
                  <a:ext cx="116" cy="99"/>
                </a:xfrm>
                <a:custGeom>
                  <a:avLst/>
                  <a:gdLst>
                    <a:gd name="T0" fmla="*/ 116 w 116"/>
                    <a:gd name="T1" fmla="*/ 99 h 99"/>
                    <a:gd name="T2" fmla="*/ 69 w 116"/>
                    <a:gd name="T3" fmla="*/ 82 h 99"/>
                    <a:gd name="T4" fmla="*/ 33 w 116"/>
                    <a:gd name="T5" fmla="*/ 62 h 99"/>
                    <a:gd name="T6" fmla="*/ 0 w 116"/>
                    <a:gd name="T7" fmla="*/ 43 h 99"/>
                    <a:gd name="T8" fmla="*/ 13 w 116"/>
                    <a:gd name="T9" fmla="*/ 0 h 99"/>
                    <a:gd name="T10" fmla="*/ 74 w 116"/>
                    <a:gd name="T11" fmla="*/ 27 h 99"/>
                    <a:gd name="T12" fmla="*/ 111 w 116"/>
                    <a:gd name="T13" fmla="*/ 41 h 99"/>
                    <a:gd name="T14" fmla="*/ 112 w 116"/>
                    <a:gd name="T15" fmla="*/ 33 h 99"/>
                    <a:gd name="T16" fmla="*/ 116 w 116"/>
                    <a:gd name="T17" fmla="*/ 99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99">
                      <a:moveTo>
                        <a:pt x="116" y="99"/>
                      </a:moveTo>
                      <a:lnTo>
                        <a:pt x="69" y="82"/>
                      </a:lnTo>
                      <a:lnTo>
                        <a:pt x="33" y="62"/>
                      </a:lnTo>
                      <a:lnTo>
                        <a:pt x="0" y="43"/>
                      </a:lnTo>
                      <a:lnTo>
                        <a:pt x="13" y="0"/>
                      </a:lnTo>
                      <a:lnTo>
                        <a:pt x="74" y="27"/>
                      </a:lnTo>
                      <a:lnTo>
                        <a:pt x="111" y="41"/>
                      </a:lnTo>
                      <a:lnTo>
                        <a:pt x="112" y="33"/>
                      </a:lnTo>
                      <a:lnTo>
                        <a:pt x="116" y="99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1342" name="Group 222"/>
              <p:cNvGrpSpPr>
                <a:grpSpLocks/>
              </p:cNvGrpSpPr>
              <p:nvPr/>
            </p:nvGrpSpPr>
            <p:grpSpPr bwMode="auto">
              <a:xfrm>
                <a:off x="5145" y="2880"/>
                <a:ext cx="118" cy="533"/>
                <a:chOff x="5145" y="2880"/>
                <a:chExt cx="118" cy="533"/>
              </a:xfrm>
            </p:grpSpPr>
            <p:grpSp>
              <p:nvGrpSpPr>
                <p:cNvPr id="261340" name="Group 220"/>
                <p:cNvGrpSpPr>
                  <a:grpSpLocks/>
                </p:cNvGrpSpPr>
                <p:nvPr/>
              </p:nvGrpSpPr>
              <p:grpSpPr bwMode="auto">
                <a:xfrm>
                  <a:off x="5145" y="2880"/>
                  <a:ext cx="118" cy="186"/>
                  <a:chOff x="5145" y="2880"/>
                  <a:chExt cx="118" cy="186"/>
                </a:xfrm>
              </p:grpSpPr>
              <p:sp>
                <p:nvSpPr>
                  <p:cNvPr id="261338" name="Freeform 218"/>
                  <p:cNvSpPr>
                    <a:spLocks/>
                  </p:cNvSpPr>
                  <p:nvPr/>
                </p:nvSpPr>
                <p:spPr bwMode="auto">
                  <a:xfrm>
                    <a:off x="5145" y="2880"/>
                    <a:ext cx="103" cy="186"/>
                  </a:xfrm>
                  <a:custGeom>
                    <a:avLst/>
                    <a:gdLst>
                      <a:gd name="T0" fmla="*/ 103 w 103"/>
                      <a:gd name="T1" fmla="*/ 186 h 186"/>
                      <a:gd name="T2" fmla="*/ 3 w 103"/>
                      <a:gd name="T3" fmla="*/ 176 h 186"/>
                      <a:gd name="T4" fmla="*/ 0 w 103"/>
                      <a:gd name="T5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3" h="186">
                        <a:moveTo>
                          <a:pt x="103" y="186"/>
                        </a:moveTo>
                        <a:lnTo>
                          <a:pt x="3" y="1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1113">
                    <a:solidFill>
                      <a:srgbClr val="7F7F7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339" name="Freeform 219"/>
                  <p:cNvSpPr>
                    <a:spLocks/>
                  </p:cNvSpPr>
                  <p:nvPr/>
                </p:nvSpPr>
                <p:spPr bwMode="auto">
                  <a:xfrm>
                    <a:off x="5148" y="2902"/>
                    <a:ext cx="115" cy="47"/>
                  </a:xfrm>
                  <a:custGeom>
                    <a:avLst/>
                    <a:gdLst>
                      <a:gd name="T0" fmla="*/ 115 w 115"/>
                      <a:gd name="T1" fmla="*/ 47 h 47"/>
                      <a:gd name="T2" fmla="*/ 74 w 115"/>
                      <a:gd name="T3" fmla="*/ 34 h 47"/>
                      <a:gd name="T4" fmla="*/ 0 w 115"/>
                      <a:gd name="T5" fmla="*/ 0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47">
                        <a:moveTo>
                          <a:pt x="115" y="47"/>
                        </a:moveTo>
                        <a:lnTo>
                          <a:pt x="74" y="3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1113">
                    <a:solidFill>
                      <a:srgbClr val="7F7F7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1341" name="Freeform 221"/>
                <p:cNvSpPr>
                  <a:spLocks/>
                </p:cNvSpPr>
                <p:nvPr/>
              </p:nvSpPr>
              <p:spPr bwMode="auto">
                <a:xfrm>
                  <a:off x="5165" y="3093"/>
                  <a:ext cx="16" cy="320"/>
                </a:xfrm>
                <a:custGeom>
                  <a:avLst/>
                  <a:gdLst>
                    <a:gd name="T0" fmla="*/ 0 w 16"/>
                    <a:gd name="T1" fmla="*/ 0 h 320"/>
                    <a:gd name="T2" fmla="*/ 6 w 16"/>
                    <a:gd name="T3" fmla="*/ 172 h 320"/>
                    <a:gd name="T4" fmla="*/ 16 w 16"/>
                    <a:gd name="T5" fmla="*/ 32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" h="320">
                      <a:moveTo>
                        <a:pt x="0" y="0"/>
                      </a:moveTo>
                      <a:lnTo>
                        <a:pt x="6" y="172"/>
                      </a:lnTo>
                      <a:lnTo>
                        <a:pt x="16" y="320"/>
                      </a:lnTo>
                    </a:path>
                  </a:pathLst>
                </a:custGeom>
                <a:noFill/>
                <a:ln w="11113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203200"/>
            <a:ext cx="7162800" cy="688975"/>
          </a:xfrm>
          <a:noFill/>
          <a:ln/>
        </p:spPr>
        <p:txBody>
          <a:bodyPr anchor="ctr"/>
          <a:lstStyle/>
          <a:p>
            <a:r>
              <a:rPr lang="en-US"/>
              <a:t>Vendor References and Reputation</a:t>
            </a:r>
            <a:endParaRPr lang="en-US" sz="1600" b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144588"/>
            <a:ext cx="7162800" cy="3657600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1800"/>
              <a:t>Get references</a:t>
            </a:r>
          </a:p>
          <a:p>
            <a:pPr lvl="1">
              <a:buFontTx/>
              <a:buChar char="–"/>
            </a:pPr>
            <a:r>
              <a:rPr lang="en-US"/>
              <a:t>In your industry </a:t>
            </a:r>
          </a:p>
          <a:p>
            <a:pPr lvl="1">
              <a:buFontTx/>
              <a:buChar char="–"/>
            </a:pPr>
            <a:r>
              <a:rPr lang="en-US"/>
              <a:t>In your geographic area</a:t>
            </a:r>
          </a:p>
          <a:p>
            <a:pPr lvl="1">
              <a:buFontTx/>
              <a:buChar char="–"/>
            </a:pPr>
            <a:r>
              <a:rPr lang="en-US"/>
              <a:t>Some who had problems</a:t>
            </a:r>
          </a:p>
          <a:p>
            <a:pPr lvl="1">
              <a:buFontTx/>
              <a:buChar char="–"/>
            </a:pPr>
            <a:r>
              <a:rPr lang="en-US"/>
              <a:t>Technical and user representatives</a:t>
            </a:r>
          </a:p>
          <a:p>
            <a:pPr>
              <a:buFontTx/>
              <a:buChar char="•"/>
            </a:pPr>
            <a:r>
              <a:rPr lang="en-US" sz="1800"/>
              <a:t>Check them -- go visit if possible</a:t>
            </a:r>
          </a:p>
          <a:p>
            <a:pPr>
              <a:buFontTx/>
              <a:buChar char="•"/>
            </a:pPr>
            <a:r>
              <a:rPr lang="en-US" sz="1800"/>
              <a:t>Know what you want to learn</a:t>
            </a:r>
          </a:p>
          <a:p>
            <a:pPr>
              <a:buFontTx/>
              <a:buChar char="•"/>
            </a:pPr>
            <a:r>
              <a:rPr lang="en-US" sz="1800"/>
              <a:t>Document</a:t>
            </a:r>
            <a:endParaRPr lang="en-US"/>
          </a:p>
          <a:p>
            <a:endParaRPr lang="en-US"/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1635125" y="5659438"/>
            <a:ext cx="5810250" cy="650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>
                <a:latin typeface="Arial" charset="0"/>
              </a:rPr>
              <a:t>Use the reference checks to make your decision </a:t>
            </a:r>
          </a:p>
          <a:p>
            <a:r>
              <a:rPr lang="en-US">
                <a:latin typeface="Arial" charset="0"/>
              </a:rPr>
              <a:t>and to improve your implementation plan.</a:t>
            </a:r>
          </a:p>
        </p:txBody>
      </p:sp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6378575" y="1916113"/>
          <a:ext cx="2073275" cy="294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6" name="Microsoft ClipArt Gallery" r:id="rId3" imgW="3860800" imgH="5486400" progId="MS_ClipArt_Gallery">
                  <p:embed/>
                </p:oleObj>
              </mc:Choice>
              <mc:Fallback>
                <p:oleObj name="Microsoft ClipArt Gallery" r:id="rId3" imgW="3860800" imgH="54864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1916113"/>
                        <a:ext cx="2073275" cy="294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120650"/>
            <a:ext cx="7162800" cy="1016000"/>
          </a:xfrm>
          <a:noFill/>
          <a:ln/>
        </p:spPr>
        <p:txBody>
          <a:bodyPr anchor="ctr"/>
          <a:lstStyle/>
          <a:p>
            <a:r>
              <a:rPr lang="en-US"/>
              <a:t>Vendor Financial Strength and  </a:t>
            </a:r>
            <a:br>
              <a:rPr lang="en-US"/>
            </a:br>
            <a:r>
              <a:rPr lang="en-US"/>
              <a:t>Long-Term Business Prospects</a:t>
            </a:r>
            <a:endParaRPr lang="en-US" sz="1800" b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166813"/>
            <a:ext cx="8432800" cy="36576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1800" dirty="0"/>
              <a:t>Has the vendor been profitable for the past 5 years?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1800" dirty="0"/>
              <a:t>Is the vendor growing?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1800" dirty="0"/>
              <a:t>What are the vendor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s future prospects?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1800" dirty="0"/>
              <a:t>How are they managing their growth?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1800" dirty="0"/>
              <a:t>Is there any chance they will be acquired?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26317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13" y="2332038"/>
            <a:ext cx="161925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992188" y="5889625"/>
            <a:ext cx="6699250" cy="650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>
                <a:latin typeface="Arial" charset="0"/>
              </a:rPr>
              <a:t>To consider the vendor as a business partner, </a:t>
            </a:r>
          </a:p>
          <a:p>
            <a:r>
              <a:rPr lang="en-US">
                <a:latin typeface="Arial" charset="0"/>
              </a:rPr>
              <a:t>assure that there will be a business with which to partner.</a:t>
            </a:r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/>
        </p:nvGraphicFramePr>
        <p:xfrm>
          <a:off x="2732088" y="4068763"/>
          <a:ext cx="141763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95" name="Microsoft ClipArt Gallery" r:id="rId4" imgW="3035300" imgH="3263900" progId="MS_ClipArt_Gallery">
                  <p:embed/>
                </p:oleObj>
              </mc:Choice>
              <mc:Fallback>
                <p:oleObj name="Microsoft ClipArt Gallery" r:id="rId4" imgW="3035300" imgH="32639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4068763"/>
                        <a:ext cx="141763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5" name="Line 7"/>
          <p:cNvSpPr>
            <a:spLocks noChangeShapeType="1"/>
          </p:cNvSpPr>
          <p:nvPr/>
        </p:nvSpPr>
        <p:spPr bwMode="auto">
          <a:xfrm flipV="1">
            <a:off x="4135438" y="2716213"/>
            <a:ext cx="2903537" cy="147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6" name="Line 8"/>
          <p:cNvSpPr>
            <a:spLocks noChangeShapeType="1"/>
          </p:cNvSpPr>
          <p:nvPr/>
        </p:nvSpPr>
        <p:spPr bwMode="auto">
          <a:xfrm>
            <a:off x="4117975" y="4922838"/>
            <a:ext cx="1543050" cy="631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3177" name="Group 9"/>
          <p:cNvGrpSpPr>
            <a:grpSpLocks/>
          </p:cNvGrpSpPr>
          <p:nvPr/>
        </p:nvGrpSpPr>
        <p:grpSpPr bwMode="auto">
          <a:xfrm>
            <a:off x="5684838" y="3852863"/>
            <a:ext cx="3154362" cy="1882775"/>
            <a:chOff x="2160" y="3413"/>
            <a:chExt cx="1872" cy="1323"/>
          </a:xfrm>
        </p:grpSpPr>
        <p:sp>
          <p:nvSpPr>
            <p:cNvPr id="263178" name="Freeform 10"/>
            <p:cNvSpPr>
              <a:spLocks/>
            </p:cNvSpPr>
            <p:nvPr/>
          </p:nvSpPr>
          <p:spPr bwMode="auto">
            <a:xfrm>
              <a:off x="2160" y="3430"/>
              <a:ext cx="1872" cy="366"/>
            </a:xfrm>
            <a:custGeom>
              <a:avLst/>
              <a:gdLst>
                <a:gd name="T0" fmla="*/ 0 w 696"/>
                <a:gd name="T1" fmla="*/ 248 h 336"/>
                <a:gd name="T2" fmla="*/ 336 w 696"/>
                <a:gd name="T3" fmla="*/ 336 h 336"/>
                <a:gd name="T4" fmla="*/ 696 w 696"/>
                <a:gd name="T5" fmla="*/ 64 h 336"/>
                <a:gd name="T6" fmla="*/ 408 w 696"/>
                <a:gd name="T7" fmla="*/ 0 h 336"/>
                <a:gd name="T8" fmla="*/ 0 w 696"/>
                <a:gd name="T9" fmla="*/ 24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6" h="336">
                  <a:moveTo>
                    <a:pt x="0" y="248"/>
                  </a:moveTo>
                  <a:lnTo>
                    <a:pt x="336" y="336"/>
                  </a:lnTo>
                  <a:lnTo>
                    <a:pt x="696" y="64"/>
                  </a:lnTo>
                  <a:lnTo>
                    <a:pt x="408" y="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79" name="Freeform 11"/>
            <p:cNvSpPr>
              <a:spLocks/>
            </p:cNvSpPr>
            <p:nvPr/>
          </p:nvSpPr>
          <p:spPr bwMode="auto">
            <a:xfrm>
              <a:off x="2160" y="3700"/>
              <a:ext cx="904" cy="1036"/>
            </a:xfrm>
            <a:custGeom>
              <a:avLst/>
              <a:gdLst>
                <a:gd name="T0" fmla="*/ 0 w 336"/>
                <a:gd name="T1" fmla="*/ 0 h 952"/>
                <a:gd name="T2" fmla="*/ 336 w 336"/>
                <a:gd name="T3" fmla="*/ 88 h 952"/>
                <a:gd name="T4" fmla="*/ 336 w 336"/>
                <a:gd name="T5" fmla="*/ 952 h 952"/>
                <a:gd name="T6" fmla="*/ 0 w 336"/>
                <a:gd name="T7" fmla="*/ 808 h 952"/>
                <a:gd name="T8" fmla="*/ 0 w 336"/>
                <a:gd name="T9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952">
                  <a:moveTo>
                    <a:pt x="0" y="0"/>
                  </a:moveTo>
                  <a:lnTo>
                    <a:pt x="336" y="88"/>
                  </a:lnTo>
                  <a:lnTo>
                    <a:pt x="336" y="952"/>
                  </a:lnTo>
                  <a:lnTo>
                    <a:pt x="0" y="8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80" name="Freeform 12"/>
            <p:cNvSpPr>
              <a:spLocks/>
            </p:cNvSpPr>
            <p:nvPr/>
          </p:nvSpPr>
          <p:spPr bwMode="auto">
            <a:xfrm>
              <a:off x="3064" y="3500"/>
              <a:ext cx="968" cy="1236"/>
            </a:xfrm>
            <a:custGeom>
              <a:avLst/>
              <a:gdLst>
                <a:gd name="T0" fmla="*/ 0 w 360"/>
                <a:gd name="T1" fmla="*/ 272 h 1136"/>
                <a:gd name="T2" fmla="*/ 0 w 360"/>
                <a:gd name="T3" fmla="*/ 1136 h 1136"/>
                <a:gd name="T4" fmla="*/ 360 w 360"/>
                <a:gd name="T5" fmla="*/ 728 h 1136"/>
                <a:gd name="T6" fmla="*/ 360 w 360"/>
                <a:gd name="T7" fmla="*/ 0 h 1136"/>
                <a:gd name="T8" fmla="*/ 0 w 360"/>
                <a:gd name="T9" fmla="*/ 272 h 1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" h="1136">
                  <a:moveTo>
                    <a:pt x="0" y="272"/>
                  </a:moveTo>
                  <a:lnTo>
                    <a:pt x="0" y="1136"/>
                  </a:lnTo>
                  <a:lnTo>
                    <a:pt x="360" y="728"/>
                  </a:lnTo>
                  <a:lnTo>
                    <a:pt x="36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81" name="Freeform 13"/>
            <p:cNvSpPr>
              <a:spLocks/>
            </p:cNvSpPr>
            <p:nvPr/>
          </p:nvSpPr>
          <p:spPr bwMode="auto">
            <a:xfrm>
              <a:off x="2397" y="3413"/>
              <a:ext cx="1420" cy="270"/>
            </a:xfrm>
            <a:custGeom>
              <a:avLst/>
              <a:gdLst>
                <a:gd name="T0" fmla="*/ 0 w 528"/>
                <a:gd name="T1" fmla="*/ 184 h 248"/>
                <a:gd name="T2" fmla="*/ 240 w 528"/>
                <a:gd name="T3" fmla="*/ 248 h 248"/>
                <a:gd name="T4" fmla="*/ 528 w 528"/>
                <a:gd name="T5" fmla="*/ 40 h 248"/>
                <a:gd name="T6" fmla="*/ 312 w 528"/>
                <a:gd name="T7" fmla="*/ 0 h 248"/>
                <a:gd name="T8" fmla="*/ 0 w 528"/>
                <a:gd name="T9" fmla="*/ 18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248">
                  <a:moveTo>
                    <a:pt x="0" y="184"/>
                  </a:moveTo>
                  <a:lnTo>
                    <a:pt x="240" y="248"/>
                  </a:lnTo>
                  <a:lnTo>
                    <a:pt x="528" y="40"/>
                  </a:lnTo>
                  <a:lnTo>
                    <a:pt x="312" y="0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82" name="Freeform 14"/>
            <p:cNvSpPr>
              <a:spLocks/>
            </p:cNvSpPr>
            <p:nvPr/>
          </p:nvSpPr>
          <p:spPr bwMode="auto">
            <a:xfrm>
              <a:off x="3042" y="3457"/>
              <a:ext cx="775" cy="287"/>
            </a:xfrm>
            <a:custGeom>
              <a:avLst/>
              <a:gdLst>
                <a:gd name="T0" fmla="*/ 0 w 288"/>
                <a:gd name="T1" fmla="*/ 208 h 264"/>
                <a:gd name="T2" fmla="*/ 288 w 288"/>
                <a:gd name="T3" fmla="*/ 0 h 264"/>
                <a:gd name="T4" fmla="*/ 288 w 288"/>
                <a:gd name="T5" fmla="*/ 48 h 264"/>
                <a:gd name="T6" fmla="*/ 0 w 288"/>
                <a:gd name="T7" fmla="*/ 264 h 264"/>
                <a:gd name="T8" fmla="*/ 0 w 288"/>
                <a:gd name="T9" fmla="*/ 208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264">
                  <a:moveTo>
                    <a:pt x="0" y="208"/>
                  </a:moveTo>
                  <a:lnTo>
                    <a:pt x="288" y="0"/>
                  </a:lnTo>
                  <a:lnTo>
                    <a:pt x="288" y="48"/>
                  </a:lnTo>
                  <a:lnTo>
                    <a:pt x="0" y="264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83" name="Freeform 15"/>
            <p:cNvSpPr>
              <a:spLocks/>
            </p:cNvSpPr>
            <p:nvPr/>
          </p:nvSpPr>
          <p:spPr bwMode="auto">
            <a:xfrm>
              <a:off x="2397" y="3613"/>
              <a:ext cx="645" cy="131"/>
            </a:xfrm>
            <a:custGeom>
              <a:avLst/>
              <a:gdLst>
                <a:gd name="T0" fmla="*/ 240 w 240"/>
                <a:gd name="T1" fmla="*/ 64 h 120"/>
                <a:gd name="T2" fmla="*/ 240 w 240"/>
                <a:gd name="T3" fmla="*/ 120 h 120"/>
                <a:gd name="T4" fmla="*/ 0 w 240"/>
                <a:gd name="T5" fmla="*/ 56 h 120"/>
                <a:gd name="T6" fmla="*/ 0 w 240"/>
                <a:gd name="T7" fmla="*/ 0 h 120"/>
                <a:gd name="T8" fmla="*/ 240 w 240"/>
                <a:gd name="T9" fmla="*/ 6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20">
                  <a:moveTo>
                    <a:pt x="240" y="64"/>
                  </a:moveTo>
                  <a:lnTo>
                    <a:pt x="240" y="120"/>
                  </a:lnTo>
                  <a:lnTo>
                    <a:pt x="0" y="56"/>
                  </a:lnTo>
                  <a:lnTo>
                    <a:pt x="0" y="0"/>
                  </a:lnTo>
                  <a:lnTo>
                    <a:pt x="240" y="6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84" name="Freeform 16"/>
            <p:cNvSpPr>
              <a:spLocks/>
            </p:cNvSpPr>
            <p:nvPr/>
          </p:nvSpPr>
          <p:spPr bwMode="auto">
            <a:xfrm>
              <a:off x="2203" y="3735"/>
              <a:ext cx="818" cy="957"/>
            </a:xfrm>
            <a:custGeom>
              <a:avLst/>
              <a:gdLst>
                <a:gd name="T0" fmla="*/ 0 w 304"/>
                <a:gd name="T1" fmla="*/ 0 h 880"/>
                <a:gd name="T2" fmla="*/ 304 w 304"/>
                <a:gd name="T3" fmla="*/ 72 h 880"/>
                <a:gd name="T4" fmla="*/ 304 w 304"/>
                <a:gd name="T5" fmla="*/ 880 h 880"/>
                <a:gd name="T6" fmla="*/ 0 w 304"/>
                <a:gd name="T7" fmla="*/ 752 h 880"/>
                <a:gd name="T8" fmla="*/ 0 w 304"/>
                <a:gd name="T9" fmla="*/ 0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880">
                  <a:moveTo>
                    <a:pt x="0" y="0"/>
                  </a:moveTo>
                  <a:lnTo>
                    <a:pt x="304" y="72"/>
                  </a:lnTo>
                  <a:lnTo>
                    <a:pt x="304" y="880"/>
                  </a:lnTo>
                  <a:lnTo>
                    <a:pt x="0" y="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85" name="Freeform 17"/>
            <p:cNvSpPr>
              <a:spLocks/>
            </p:cNvSpPr>
            <p:nvPr/>
          </p:nvSpPr>
          <p:spPr bwMode="auto">
            <a:xfrm>
              <a:off x="2311" y="3744"/>
              <a:ext cx="86" cy="853"/>
            </a:xfrm>
            <a:custGeom>
              <a:avLst/>
              <a:gdLst>
                <a:gd name="T0" fmla="*/ 8 w 32"/>
                <a:gd name="T1" fmla="*/ 0 h 784"/>
                <a:gd name="T2" fmla="*/ 0 w 32"/>
                <a:gd name="T3" fmla="*/ 768 h 784"/>
                <a:gd name="T4" fmla="*/ 32 w 32"/>
                <a:gd name="T5" fmla="*/ 784 h 784"/>
                <a:gd name="T6" fmla="*/ 32 w 32"/>
                <a:gd name="T7" fmla="*/ 8 h 784"/>
                <a:gd name="T8" fmla="*/ 8 w 32"/>
                <a:gd name="T9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784">
                  <a:moveTo>
                    <a:pt x="8" y="0"/>
                  </a:moveTo>
                  <a:lnTo>
                    <a:pt x="0" y="768"/>
                  </a:lnTo>
                  <a:lnTo>
                    <a:pt x="32" y="784"/>
                  </a:lnTo>
                  <a:lnTo>
                    <a:pt x="32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86" name="Freeform 18"/>
            <p:cNvSpPr>
              <a:spLocks/>
            </p:cNvSpPr>
            <p:nvPr/>
          </p:nvSpPr>
          <p:spPr bwMode="auto">
            <a:xfrm>
              <a:off x="2547" y="3761"/>
              <a:ext cx="86" cy="871"/>
            </a:xfrm>
            <a:custGeom>
              <a:avLst/>
              <a:gdLst>
                <a:gd name="T0" fmla="*/ 0 w 32"/>
                <a:gd name="T1" fmla="*/ 0 h 800"/>
                <a:gd name="T2" fmla="*/ 0 w 32"/>
                <a:gd name="T3" fmla="*/ 784 h 800"/>
                <a:gd name="T4" fmla="*/ 32 w 32"/>
                <a:gd name="T5" fmla="*/ 800 h 800"/>
                <a:gd name="T6" fmla="*/ 32 w 32"/>
                <a:gd name="T7" fmla="*/ 8 h 800"/>
                <a:gd name="T8" fmla="*/ 0 w 32"/>
                <a:gd name="T9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00">
                  <a:moveTo>
                    <a:pt x="0" y="0"/>
                  </a:moveTo>
                  <a:lnTo>
                    <a:pt x="0" y="784"/>
                  </a:lnTo>
                  <a:lnTo>
                    <a:pt x="32" y="800"/>
                  </a:lnTo>
                  <a:lnTo>
                    <a:pt x="3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87" name="Freeform 19"/>
            <p:cNvSpPr>
              <a:spLocks/>
            </p:cNvSpPr>
            <p:nvPr/>
          </p:nvSpPr>
          <p:spPr bwMode="auto">
            <a:xfrm>
              <a:off x="2784" y="3787"/>
              <a:ext cx="86" cy="879"/>
            </a:xfrm>
            <a:custGeom>
              <a:avLst/>
              <a:gdLst>
                <a:gd name="T0" fmla="*/ 0 w 32"/>
                <a:gd name="T1" fmla="*/ 0 h 808"/>
                <a:gd name="T2" fmla="*/ 0 w 32"/>
                <a:gd name="T3" fmla="*/ 792 h 808"/>
                <a:gd name="T4" fmla="*/ 32 w 32"/>
                <a:gd name="T5" fmla="*/ 808 h 808"/>
                <a:gd name="T6" fmla="*/ 32 w 32"/>
                <a:gd name="T7" fmla="*/ 8 h 808"/>
                <a:gd name="T8" fmla="*/ 0 w 32"/>
                <a:gd name="T9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08">
                  <a:moveTo>
                    <a:pt x="0" y="0"/>
                  </a:moveTo>
                  <a:lnTo>
                    <a:pt x="0" y="792"/>
                  </a:lnTo>
                  <a:lnTo>
                    <a:pt x="32" y="808"/>
                  </a:lnTo>
                  <a:lnTo>
                    <a:pt x="3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88" name="WordArt 20"/>
            <p:cNvSpPr>
              <a:spLocks noChangeArrowheads="1" noChangeShapeType="1" noTextEdit="1"/>
            </p:cNvSpPr>
            <p:nvPr/>
          </p:nvSpPr>
          <p:spPr bwMode="auto">
            <a:xfrm rot="-361349">
              <a:off x="3120" y="3819"/>
              <a:ext cx="784" cy="71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r>
                <a:rPr lang="en-US" sz="28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effectLst>
                    <a:outerShdw blurRad="63500" dist="53882" dir="2700000" algn="ctr" rotWithShape="0">
                      <a:srgbClr val="9999FF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ACME </a:t>
              </a:r>
            </a:p>
            <a:p>
              <a:r>
                <a:rPr lang="en-US" sz="28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effectLst>
                    <a:outerShdw blurRad="63500" dist="53882" dir="2700000" algn="ctr" rotWithShape="0">
                      <a:srgbClr val="9999FF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Systems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769600" y="373874"/>
            <a:ext cx="7459663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b="1" dirty="0" smtClean="0">
                <a:latin typeface="Arial" charset="0"/>
              </a:rPr>
              <a:t>For More </a:t>
            </a:r>
            <a:r>
              <a:rPr lang="en-US" altLang="en-US" dirty="0" smtClean="0">
                <a:latin typeface="Arial" charset="0"/>
              </a:rPr>
              <a:t>Information</a:t>
            </a:r>
            <a:endParaRPr lang="en-US" altLang="en-US" b="1" dirty="0">
              <a:latin typeface="Arial" charset="0"/>
            </a:endParaRPr>
          </a:p>
          <a:p>
            <a:pPr eaLnBrk="1" hangingPunct="1"/>
            <a:endParaRPr lang="en-US" altLang="en-US" b="1" i="1" dirty="0">
              <a:latin typeface="Arial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266700" y="2180042"/>
            <a:ext cx="8610600" cy="29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1800" dirty="0">
              <a:latin typeface="Arial" charset="0"/>
            </a:endParaRPr>
          </a:p>
          <a:p>
            <a:pPr lvl="6"/>
            <a:r>
              <a:rPr lang="en-US" altLang="en-US" dirty="0" smtClean="0">
                <a:latin typeface="Arial" charset="0"/>
              </a:rPr>
              <a:t>Please contact:</a:t>
            </a:r>
          </a:p>
          <a:p>
            <a:pPr lvl="6"/>
            <a:endParaRPr lang="en-US" altLang="en-US" dirty="0">
              <a:latin typeface="Arial" charset="0"/>
            </a:endParaRPr>
          </a:p>
          <a:p>
            <a:pPr lvl="6"/>
            <a:r>
              <a:rPr lang="en-US" altLang="en-US" dirty="0" smtClean="0">
                <a:latin typeface="Arial" charset="0"/>
              </a:rPr>
              <a:t>Brian </a:t>
            </a:r>
            <a:r>
              <a:rPr lang="en-US" altLang="en-US" dirty="0">
                <a:latin typeface="Arial" charset="0"/>
              </a:rPr>
              <a:t>Savoie			</a:t>
            </a:r>
            <a:endParaRPr lang="en-US" altLang="en-US" dirty="0" smtClean="0">
              <a:latin typeface="Arial" charset="0"/>
            </a:endParaRPr>
          </a:p>
          <a:p>
            <a:pPr lvl="6"/>
            <a:r>
              <a:rPr lang="en-US" altLang="en-US" dirty="0" smtClean="0">
                <a:latin typeface="Arial" charset="0"/>
              </a:rPr>
              <a:t>Vice </a:t>
            </a:r>
            <a:r>
              <a:rPr lang="en-US" altLang="en-US" dirty="0">
                <a:latin typeface="Arial" charset="0"/>
              </a:rPr>
              <a:t>President			    </a:t>
            </a:r>
            <a:endParaRPr lang="en-US" altLang="en-US" dirty="0" smtClean="0">
              <a:latin typeface="Arial" charset="0"/>
            </a:endParaRPr>
          </a:p>
          <a:p>
            <a:pPr lvl="6"/>
            <a:r>
              <a:rPr lang="en-US" altLang="en-US" dirty="0" smtClean="0">
                <a:latin typeface="Arial" charset="0"/>
              </a:rPr>
              <a:t>High </a:t>
            </a:r>
            <a:r>
              <a:rPr lang="en-US" altLang="en-US" dirty="0">
                <a:latin typeface="Arial" charset="0"/>
              </a:rPr>
              <a:t>Performance Concepts, Inc.	</a:t>
            </a:r>
          </a:p>
          <a:p>
            <a:pPr lvl="6"/>
            <a:r>
              <a:rPr lang="en-US" altLang="en-US" dirty="0" smtClean="0">
                <a:latin typeface="Arial" charset="0"/>
              </a:rPr>
              <a:t>Cell: 404.909.9286</a:t>
            </a:r>
          </a:p>
          <a:p>
            <a:pPr lvl="6"/>
            <a:r>
              <a:rPr lang="en-US" altLang="en-US" dirty="0" smtClean="0">
                <a:latin typeface="Arial" charset="0"/>
                <a:hlinkClick r:id="rId3"/>
              </a:rPr>
              <a:t>bsavoie</a:t>
            </a:r>
            <a:r>
              <a:rPr lang="en-US" altLang="en-US" dirty="0">
                <a:latin typeface="Arial" charset="0"/>
                <a:hlinkClick r:id="rId3"/>
              </a:rPr>
              <a:t>@</a:t>
            </a:r>
            <a:r>
              <a:rPr lang="en-US" altLang="en-US" dirty="0" smtClean="0">
                <a:latin typeface="Arial" charset="0"/>
                <a:hlinkClick r:id="rId3"/>
              </a:rPr>
              <a:t>hpcinc.com</a:t>
            </a:r>
            <a:endParaRPr lang="en-US" altLang="en-US" dirty="0" smtClean="0">
              <a:latin typeface="Arial" charset="0"/>
            </a:endParaRPr>
          </a:p>
          <a:p>
            <a:pPr lvl="6"/>
            <a:r>
              <a:rPr lang="en-US" altLang="en-US" dirty="0" err="1" smtClean="0">
                <a:latin typeface="Arial" charset="0"/>
              </a:rPr>
              <a:t>www.hpcinc.com</a:t>
            </a:r>
            <a:r>
              <a:rPr lang="en-US" altLang="en-US" dirty="0">
                <a:latin typeface="Arial" charset="0"/>
              </a:rPr>
              <a:t>		</a:t>
            </a:r>
            <a:endParaRPr lang="en-US" altLang="en-US" sz="1600" dirty="0">
              <a:latin typeface="Arial" charset="0"/>
            </a:endParaRPr>
          </a:p>
          <a:p>
            <a:pPr marL="117475" indent="-117475" eaLnBrk="1" hangingPunct="1">
              <a:spcBef>
                <a:spcPct val="50000"/>
              </a:spcBef>
              <a:buFontTx/>
              <a:buChar char="•"/>
            </a:pPr>
            <a:endParaRPr lang="en-US" alt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420578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22031"/>
            <a:ext cx="7442200" cy="876300"/>
          </a:xfrm>
          <a:noFill/>
          <a:ln/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dirty="0"/>
              <a:t>12 Criteria for </a:t>
            </a:r>
            <a:br>
              <a:rPr lang="en-US" dirty="0"/>
            </a:br>
            <a:r>
              <a:rPr lang="en-US" dirty="0"/>
              <a:t>Software Vendor Selection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4738" y="2178050"/>
            <a:ext cx="2916237" cy="1417638"/>
          </a:xfrm>
          <a:noFill/>
          <a:ln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 b="1" u="sng"/>
              <a:t>Business</a:t>
            </a:r>
            <a:endParaRPr lang="en-US" sz="1600"/>
          </a:p>
          <a:p>
            <a:pPr algn="ctr">
              <a:spcBef>
                <a:spcPct val="20000"/>
              </a:spcBef>
            </a:pPr>
            <a:r>
              <a:rPr lang="en-US" sz="1600"/>
              <a:t>Benefit Achievement</a:t>
            </a:r>
          </a:p>
          <a:p>
            <a:pPr algn="ctr">
              <a:spcBef>
                <a:spcPct val="20000"/>
              </a:spcBef>
            </a:pPr>
            <a:r>
              <a:rPr lang="en-US" sz="1600"/>
              <a:t>Cost and Terms</a:t>
            </a:r>
          </a:p>
          <a:p>
            <a:pPr algn="ctr">
              <a:spcBef>
                <a:spcPct val="20000"/>
              </a:spcBef>
            </a:pPr>
            <a:r>
              <a:rPr lang="en-US" sz="1600"/>
              <a:t>Enthusiasm of Key Personnel</a:t>
            </a: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4910138" y="3910013"/>
            <a:ext cx="3765550" cy="168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u="sng">
                <a:latin typeface="Arial" charset="0"/>
              </a:rPr>
              <a:t>Product &amp; Vendor Risk</a:t>
            </a:r>
            <a:endParaRPr lang="en-US" b="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b="0">
                <a:latin typeface="Arial" charset="0"/>
              </a:rPr>
              <a:t>Vendor Quality Assurance</a:t>
            </a:r>
          </a:p>
          <a:p>
            <a:pPr>
              <a:spcBef>
                <a:spcPct val="20000"/>
              </a:spcBef>
            </a:pPr>
            <a:r>
              <a:rPr lang="en-US" b="0">
                <a:latin typeface="Arial" charset="0"/>
              </a:rPr>
              <a:t>On-Going Support</a:t>
            </a:r>
          </a:p>
          <a:p>
            <a:pPr>
              <a:spcBef>
                <a:spcPct val="20000"/>
              </a:spcBef>
            </a:pPr>
            <a:r>
              <a:rPr lang="en-US" b="0">
                <a:latin typeface="Arial" charset="0"/>
              </a:rPr>
              <a:t>Vendor References and Reputation</a:t>
            </a:r>
          </a:p>
          <a:p>
            <a:pPr>
              <a:spcBef>
                <a:spcPct val="20000"/>
              </a:spcBef>
            </a:pPr>
            <a:r>
              <a:rPr lang="en-US" b="0">
                <a:latin typeface="Arial" charset="0"/>
              </a:rPr>
              <a:t>Vendor Financial Strength</a:t>
            </a:r>
          </a:p>
        </p:txBody>
      </p:sp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5253038" y="2178050"/>
            <a:ext cx="3079750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u="sng">
                <a:latin typeface="Arial" charset="0"/>
              </a:rPr>
              <a:t>Implementation</a:t>
            </a:r>
            <a:endParaRPr lang="en-US" b="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b="0">
                <a:latin typeface="Arial" charset="0"/>
              </a:rPr>
              <a:t>Ease of Implementation</a:t>
            </a:r>
          </a:p>
          <a:p>
            <a:pPr>
              <a:spcBef>
                <a:spcPct val="20000"/>
              </a:spcBef>
            </a:pPr>
            <a:r>
              <a:rPr lang="en-US" b="0">
                <a:latin typeface="Arial" charset="0"/>
              </a:rPr>
              <a:t>Implementation and Training</a:t>
            </a: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1290638" y="3910013"/>
            <a:ext cx="2482850" cy="135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u="sng">
                <a:latin typeface="Arial" charset="0"/>
              </a:rPr>
              <a:t>Technology</a:t>
            </a:r>
            <a:endParaRPr lang="en-US" b="0" u="sng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b="0">
                <a:latin typeface="Arial" charset="0"/>
              </a:rPr>
              <a:t>Functional Capabilities</a:t>
            </a:r>
          </a:p>
          <a:p>
            <a:pPr>
              <a:spcBef>
                <a:spcPct val="20000"/>
              </a:spcBef>
            </a:pPr>
            <a:r>
              <a:rPr lang="en-US" b="0">
                <a:latin typeface="Arial" charset="0"/>
              </a:rPr>
              <a:t>Technical Direction</a:t>
            </a:r>
          </a:p>
          <a:p>
            <a:pPr>
              <a:spcBef>
                <a:spcPct val="20000"/>
              </a:spcBef>
            </a:pPr>
            <a:r>
              <a:rPr lang="en-US" b="0">
                <a:latin typeface="Arial" charset="0"/>
              </a:rPr>
              <a:t>Ease of Integration</a:t>
            </a:r>
          </a:p>
        </p:txBody>
      </p:sp>
      <p:sp>
        <p:nvSpPr>
          <p:cNvPr id="270343" name="Line 7"/>
          <p:cNvSpPr>
            <a:spLocks noChangeShapeType="1"/>
          </p:cNvSpPr>
          <p:nvPr/>
        </p:nvSpPr>
        <p:spPr bwMode="auto">
          <a:xfrm>
            <a:off x="538163" y="3617913"/>
            <a:ext cx="8120062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4" name="Line 8"/>
          <p:cNvSpPr>
            <a:spLocks noChangeShapeType="1"/>
          </p:cNvSpPr>
          <p:nvPr/>
        </p:nvSpPr>
        <p:spPr bwMode="auto">
          <a:xfrm>
            <a:off x="4579938" y="1789113"/>
            <a:ext cx="0" cy="4060825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91906"/>
            <a:ext cx="7747000" cy="552450"/>
          </a:xfrm>
          <a:noFill/>
          <a:ln/>
        </p:spPr>
        <p:txBody>
          <a:bodyPr anchor="ctr"/>
          <a:lstStyle/>
          <a:p>
            <a:r>
              <a:rPr lang="en-US" dirty="0"/>
              <a:t>Benefit Achievement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550" y="2089150"/>
            <a:ext cx="7354888" cy="3022600"/>
          </a:xfrm>
          <a:noFill/>
          <a:ln/>
        </p:spPr>
        <p:txBody>
          <a:bodyPr/>
          <a:lstStyle/>
          <a:p>
            <a:pPr marL="0" indent="0">
              <a:spcBef>
                <a:spcPct val="20000"/>
              </a:spcBef>
            </a:pPr>
            <a:r>
              <a:rPr lang="en-US" sz="1800"/>
              <a:t>Can this software and vendor help you achieve the benefits you need?</a:t>
            </a:r>
          </a:p>
          <a:p>
            <a:pPr marL="628650" lvl="1" indent="-228600">
              <a:spcBef>
                <a:spcPct val="20000"/>
              </a:spcBef>
            </a:pPr>
            <a:endParaRPr lang="en-US"/>
          </a:p>
          <a:p>
            <a:pPr marL="0" indent="0">
              <a:spcBef>
                <a:spcPct val="20000"/>
              </a:spcBef>
            </a:pPr>
            <a:r>
              <a:rPr lang="en-US" sz="1800"/>
              <a:t>In what percentage of the installed base has this vendor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delivered on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the benefits?</a:t>
            </a:r>
          </a:p>
          <a:p>
            <a:pPr marL="0" indent="0">
              <a:spcBef>
                <a:spcPct val="20000"/>
              </a:spcBef>
            </a:pPr>
            <a:endParaRPr lang="en-US" sz="1800"/>
          </a:p>
          <a:p>
            <a:pPr marL="0" indent="0">
              <a:spcBef>
                <a:spcPct val="20000"/>
              </a:spcBef>
            </a:pPr>
            <a:r>
              <a:rPr lang="en-US" sz="1800"/>
              <a:t>Is the vendor willing to put benefits in the contract?</a:t>
            </a:r>
          </a:p>
          <a:p>
            <a:pPr marL="628650" lvl="1" indent="-228600">
              <a:spcBef>
                <a:spcPct val="20000"/>
              </a:spcBef>
            </a:pPr>
            <a:r>
              <a:rPr lang="en-US"/>
              <a:t>Pay for performance</a:t>
            </a:r>
          </a:p>
          <a:p>
            <a:pPr marL="628650" lvl="1" indent="-228600">
              <a:spcBef>
                <a:spcPct val="20000"/>
              </a:spcBef>
            </a:pPr>
            <a:r>
              <a:rPr lang="en-US"/>
              <a:t>Schedule milestone achievement</a:t>
            </a:r>
            <a:endParaRPr lang="en-US" sz="1600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1123950" y="5492750"/>
            <a:ext cx="6599238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Make sure the customers of the software vendor 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have achieved real business benefits.</a:t>
            </a:r>
          </a:p>
        </p:txBody>
      </p:sp>
      <p:graphicFrame>
        <p:nvGraphicFramePr>
          <p:cNvPr id="251910" name="Object 6"/>
          <p:cNvGraphicFramePr>
            <a:graphicFrameLocks noChangeAspect="1"/>
          </p:cNvGraphicFramePr>
          <p:nvPr/>
        </p:nvGraphicFramePr>
        <p:xfrm>
          <a:off x="331788" y="901700"/>
          <a:ext cx="12827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1" name="Microsoft ClipArt Gallery" r:id="rId3" imgW="2260600" imgH="3314700" progId="MS_ClipArt_Gallery">
                  <p:embed/>
                </p:oleObj>
              </mc:Choice>
              <mc:Fallback>
                <p:oleObj name="Microsoft ClipArt Gallery" r:id="rId3" imgW="2260600" imgH="33147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901700"/>
                        <a:ext cx="128270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8032750" y="3760788"/>
            <a:ext cx="86201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9600">
                <a:solidFill>
                  <a:srgbClr val="0E8B0B"/>
                </a:solidFill>
                <a:latin typeface="Arial" charset="0"/>
              </a:rPr>
              <a:t>$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381000"/>
            <a:ext cx="7162800" cy="342900"/>
          </a:xfrm>
          <a:noFill/>
          <a:ln/>
        </p:spPr>
        <p:txBody>
          <a:bodyPr anchor="ctr"/>
          <a:lstStyle/>
          <a:p>
            <a:r>
              <a:rPr lang="en-US"/>
              <a:t>Cost and Terms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279525"/>
            <a:ext cx="6508750" cy="2598738"/>
          </a:xfrm>
          <a:noFill/>
          <a:ln/>
        </p:spPr>
        <p:txBody>
          <a:bodyPr/>
          <a:lstStyle/>
          <a:p>
            <a:pPr marL="173038" indent="-173038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1800"/>
              <a:t>Cost is a major factor for most companies</a:t>
            </a:r>
          </a:p>
          <a:p>
            <a:pPr marL="173038" indent="-173038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1800"/>
              <a:t>Payment terms often play a major role</a:t>
            </a:r>
          </a:p>
          <a:p>
            <a:pPr marL="173038" indent="-173038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1800"/>
              <a:t>For multi-site, multi-license implementations, payment terms should reflect the use the company gets from the software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Buy as you implement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Char char="–"/>
            </a:pPr>
            <a:r>
              <a:rPr lang="en-US"/>
              <a:t>Pay as you buy</a:t>
            </a:r>
          </a:p>
          <a:p>
            <a:pPr marL="173038" indent="-173038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1800"/>
              <a:t>Some movement toward pay for performance</a:t>
            </a:r>
            <a:endParaRPr lang="en-US" sz="1600" b="1"/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1016000" y="406400"/>
            <a:ext cx="72390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/>
          <a:p>
            <a:pPr>
              <a:lnSpc>
                <a:spcPct val="90000"/>
              </a:lnSpc>
            </a:pP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1916113" y="5824538"/>
            <a:ext cx="5464175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Linking payment to major milestones will assure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 that the vendor is with you all the way.</a:t>
            </a:r>
          </a:p>
        </p:txBody>
      </p:sp>
      <p:graphicFrame>
        <p:nvGraphicFramePr>
          <p:cNvPr id="252934" name="Object 6"/>
          <p:cNvGraphicFramePr>
            <a:graphicFrameLocks noChangeAspect="1"/>
          </p:cNvGraphicFramePr>
          <p:nvPr/>
        </p:nvGraphicFramePr>
        <p:xfrm>
          <a:off x="7869238" y="1157288"/>
          <a:ext cx="9175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6" name="Microsoft ClipArt Gallery" r:id="rId3" imgW="2120900" imgH="3162300" progId="MS_ClipArt_Gallery">
                  <p:embed/>
                </p:oleObj>
              </mc:Choice>
              <mc:Fallback>
                <p:oleObj name="Microsoft ClipArt Gallery" r:id="rId3" imgW="2120900" imgH="31623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9238" y="1157288"/>
                        <a:ext cx="91757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5" name="Object 7"/>
          <p:cNvGraphicFramePr>
            <a:graphicFrameLocks noChangeAspect="1"/>
          </p:cNvGraphicFramePr>
          <p:nvPr/>
        </p:nvGraphicFramePr>
        <p:xfrm>
          <a:off x="6186488" y="2741613"/>
          <a:ext cx="1298575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7" name="Microsoft ClipArt Gallery" r:id="rId5" imgW="2781300" imgH="6057900" progId="MS_ClipArt_Gallery">
                  <p:embed/>
                </p:oleObj>
              </mc:Choice>
              <mc:Fallback>
                <p:oleObj name="Microsoft ClipArt Gallery" r:id="rId5" imgW="2781300" imgH="6057900" progId="MS_ClipArt_Gallery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2741613"/>
                        <a:ext cx="1298575" cy="282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96850"/>
            <a:ext cx="8042275" cy="676275"/>
          </a:xfrm>
          <a:noFill/>
          <a:ln/>
        </p:spPr>
        <p:txBody>
          <a:bodyPr anchor="ctr"/>
          <a:lstStyle/>
          <a:p>
            <a:r>
              <a:rPr lang="en-US"/>
              <a:t>Enthusiasm of Key Personnel</a:t>
            </a:r>
            <a:endParaRPr lang="en-US" b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413" y="1311275"/>
            <a:ext cx="5851525" cy="2084388"/>
          </a:xfrm>
          <a:noFill/>
          <a:ln/>
        </p:spPr>
        <p:txBody>
          <a:bodyPr/>
          <a:lstStyle/>
          <a:p>
            <a:pPr marL="173038" indent="-173038"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sz="1800"/>
              <a:t>If a key leader has a strong preference among viable alternatives, then go with that vendor</a:t>
            </a:r>
          </a:p>
          <a:p>
            <a:pPr marL="173038" indent="-173038"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sz="1800"/>
              <a:t>Funding of the purchase will go more smoothly</a:t>
            </a:r>
          </a:p>
          <a:p>
            <a:pPr marL="173038" indent="-173038"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sz="1800"/>
              <a:t>Provisioning of resources will be made easier</a:t>
            </a:r>
          </a:p>
          <a:p>
            <a:pPr marL="173038" indent="-173038"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sz="1800"/>
              <a:t>Leader is more likely to get personally involved</a:t>
            </a:r>
          </a:p>
        </p:txBody>
      </p:sp>
      <p:sp>
        <p:nvSpPr>
          <p:cNvPr id="253957" name="Rectangle 5"/>
          <p:cNvSpPr>
            <a:spLocks noChangeArrowheads="1"/>
          </p:cNvSpPr>
          <p:nvPr/>
        </p:nvSpPr>
        <p:spPr bwMode="auto">
          <a:xfrm>
            <a:off x="1198563" y="3276600"/>
            <a:ext cx="4884737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2640013" y="5905500"/>
            <a:ext cx="36099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Follow a knowledgeable leader.</a:t>
            </a:r>
          </a:p>
        </p:txBody>
      </p:sp>
      <p:graphicFrame>
        <p:nvGraphicFramePr>
          <p:cNvPr id="253959" name="Object 7"/>
          <p:cNvGraphicFramePr>
            <a:graphicFrameLocks noChangeAspect="1"/>
          </p:cNvGraphicFramePr>
          <p:nvPr/>
        </p:nvGraphicFramePr>
        <p:xfrm>
          <a:off x="6648450" y="2206625"/>
          <a:ext cx="1966913" cy="319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6" name="Clip" r:id="rId3" imgW="3479800" imgH="5651500" progId="MS_ClipArt_Gallery.2">
                  <p:embed/>
                </p:oleObj>
              </mc:Choice>
              <mc:Fallback>
                <p:oleObj name="Clip" r:id="rId3" imgW="3479800" imgH="5651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8450" y="2206625"/>
                        <a:ext cx="1966913" cy="319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41300"/>
            <a:ext cx="7924800" cy="612775"/>
          </a:xfrm>
          <a:noFill/>
          <a:ln/>
        </p:spPr>
        <p:txBody>
          <a:bodyPr anchor="ctr"/>
          <a:lstStyle/>
          <a:p>
            <a:r>
              <a:rPr lang="en-US"/>
              <a:t>Functional Capabilities</a:t>
            </a:r>
            <a:endParaRPr lang="en-US" sz="1600" b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3588" y="1211263"/>
            <a:ext cx="8150225" cy="3675062"/>
          </a:xfrm>
          <a:noFill/>
          <a:ln/>
        </p:spPr>
        <p:txBody>
          <a:bodyPr/>
          <a:lstStyle/>
          <a:p>
            <a:pPr marL="285750" indent="-285750"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1600"/>
              <a:t>Specified in requirements document</a:t>
            </a:r>
          </a:p>
          <a:p>
            <a:pPr marL="285750" indent="-285750"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1600"/>
              <a:t>Weighted for importance</a:t>
            </a:r>
          </a:p>
          <a:p>
            <a:pPr marL="285750" indent="-285750"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1600"/>
              <a:t>Focus on special, unusual and important functionality </a:t>
            </a:r>
          </a:p>
          <a:p>
            <a:pPr marL="285750" indent="-285750"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1600"/>
              <a:t>Make vendor RFP answers contractual</a:t>
            </a:r>
          </a:p>
          <a:p>
            <a:pPr marL="285750" indent="-285750"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1600"/>
              <a:t>Buy what exists, not </a:t>
            </a:r>
            <a:r>
              <a:rPr lang="ja-JP" altLang="en-US" sz="1600">
                <a:latin typeface="Arial"/>
              </a:rPr>
              <a:t>“</a:t>
            </a:r>
            <a:r>
              <a:rPr lang="en-US" sz="1600"/>
              <a:t>vaporware</a:t>
            </a:r>
            <a:r>
              <a:rPr lang="ja-JP" altLang="en-US" sz="1600">
                <a:latin typeface="Arial"/>
              </a:rPr>
              <a:t>”</a:t>
            </a:r>
            <a:endParaRPr lang="en-US" sz="1600"/>
          </a:p>
          <a:p>
            <a:pPr marL="628650" lvl="1" indent="-228600"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1600"/>
              <a:t>By process or module</a:t>
            </a:r>
          </a:p>
          <a:p>
            <a:pPr marL="628650" lvl="1" indent="-228600"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1600"/>
              <a:t>General</a:t>
            </a:r>
          </a:p>
          <a:p>
            <a:pPr marL="285750" indent="-285750"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1600"/>
              <a:t>Consider future upgrades and growth path </a:t>
            </a:r>
          </a:p>
          <a:p>
            <a:pPr marL="628650" lvl="1" indent="-228600"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1600"/>
              <a:t>Consider near-term future functionality</a:t>
            </a:r>
          </a:p>
          <a:p>
            <a:pPr marL="628650" lvl="1" indent="-228600"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1600"/>
              <a:t>A major benefit of vendor-developed software is the continuous functionality improvement via upgrades </a:t>
            </a:r>
          </a:p>
          <a:p>
            <a:pPr marL="628650" lvl="1" indent="-228600"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1600"/>
              <a:t>Know the vendor history on software improvement and module expansion</a:t>
            </a:r>
            <a:endParaRPr lang="en-US" sz="1600" b="1"/>
          </a:p>
          <a:p>
            <a:pPr marL="285750" indent="-285750"/>
            <a:endParaRPr lang="en-US" sz="1800" b="1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1198563" y="3276600"/>
            <a:ext cx="4884737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1738313" y="5613400"/>
            <a:ext cx="5870575" cy="650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>
                <a:latin typeface="Arial" charset="0"/>
              </a:rPr>
              <a:t>A weighted list of critical requirements provides a GO/NO GO tool for differentiating among vendors.  </a:t>
            </a:r>
          </a:p>
        </p:txBody>
      </p:sp>
      <p:graphicFrame>
        <p:nvGraphicFramePr>
          <p:cNvPr id="254982" name="Object 6"/>
          <p:cNvGraphicFramePr>
            <a:graphicFrameLocks noChangeAspect="1"/>
          </p:cNvGraphicFramePr>
          <p:nvPr/>
        </p:nvGraphicFramePr>
        <p:xfrm>
          <a:off x="6988175" y="1250950"/>
          <a:ext cx="1250950" cy="222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9" name="Microsoft ClipArt Gallery" r:id="rId3" imgW="1790700" imgH="3187700" progId="MS_ClipArt_Gallery">
                  <p:embed/>
                </p:oleObj>
              </mc:Choice>
              <mc:Fallback>
                <p:oleObj name="Microsoft ClipArt Gallery" r:id="rId3" imgW="1790700" imgH="31877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1250950"/>
                        <a:ext cx="1250950" cy="222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7350"/>
            <a:ext cx="7162800" cy="360363"/>
          </a:xfrm>
          <a:noFill/>
          <a:ln/>
        </p:spPr>
        <p:txBody>
          <a:bodyPr anchor="ctr"/>
          <a:lstStyle/>
          <a:p>
            <a:r>
              <a:rPr lang="en-US"/>
              <a:t>Technical Direction</a:t>
            </a:r>
            <a:endParaRPr lang="en-US" b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413" y="1123950"/>
            <a:ext cx="7162800" cy="3657600"/>
          </a:xfrm>
          <a:noFill/>
          <a:ln/>
        </p:spPr>
        <p:txBody>
          <a:bodyPr/>
          <a:lstStyle/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Upgradability and growth path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Platform &amp; operating system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Database management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Application development tools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Integration</a:t>
            </a:r>
          </a:p>
          <a:p>
            <a:pPr lvl="1">
              <a:spcBef>
                <a:spcPct val="0"/>
              </a:spcBef>
              <a:spcAft>
                <a:spcPct val="10000"/>
              </a:spcAft>
              <a:buFontTx/>
              <a:buChar char="–"/>
            </a:pPr>
            <a:r>
              <a:rPr lang="en-US"/>
              <a:t>Within the application</a:t>
            </a:r>
          </a:p>
          <a:p>
            <a:pPr lvl="1">
              <a:spcBef>
                <a:spcPct val="0"/>
              </a:spcBef>
              <a:spcAft>
                <a:spcPct val="10000"/>
              </a:spcAft>
              <a:buFontTx/>
              <a:buChar char="–"/>
            </a:pPr>
            <a:r>
              <a:rPr lang="en-US"/>
              <a:t>With other applications</a:t>
            </a:r>
          </a:p>
          <a:p>
            <a:pPr lvl="1">
              <a:spcBef>
                <a:spcPct val="0"/>
              </a:spcBef>
              <a:spcAft>
                <a:spcPct val="10000"/>
              </a:spcAft>
              <a:buFontTx/>
              <a:buChar char="–"/>
            </a:pPr>
            <a:r>
              <a:rPr lang="en-US"/>
              <a:t>With the Web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Network support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Data exchange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Networking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Security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Mobility</a:t>
            </a:r>
          </a:p>
          <a:p>
            <a:pPr marL="173038" indent="-173038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z="1800"/>
              <a:t>Scalability</a:t>
            </a:r>
            <a:endParaRPr lang="en-US" sz="1800" b="1"/>
          </a:p>
          <a:p>
            <a:pPr marL="173038" indent="-173038"/>
            <a:endParaRPr lang="en-US"/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1193800" y="7239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1016000" y="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/>
          <a:p>
            <a:pPr>
              <a:lnSpc>
                <a:spcPct val="90000"/>
              </a:lnSpc>
            </a:pP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256007" name="Object 7"/>
          <p:cNvGraphicFramePr>
            <a:graphicFrameLocks noChangeAspect="1"/>
          </p:cNvGraphicFramePr>
          <p:nvPr/>
        </p:nvGraphicFramePr>
        <p:xfrm>
          <a:off x="6207125" y="1358900"/>
          <a:ext cx="1900238" cy="343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5" name="Microsoft ClipArt Gallery" r:id="rId3" imgW="3263900" imgH="5892800" progId="MS_ClipArt_Gallery">
                  <p:embed/>
                </p:oleObj>
              </mc:Choice>
              <mc:Fallback>
                <p:oleObj name="Microsoft ClipArt Gallery" r:id="rId3" imgW="3263900" imgH="5892800" progId="MS_ClipArt_Gallery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1358900"/>
                        <a:ext cx="1900238" cy="343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08" name="Rectangle 8"/>
          <p:cNvSpPr>
            <a:spLocks noChangeArrowheads="1"/>
          </p:cNvSpPr>
          <p:nvPr/>
        </p:nvSpPr>
        <p:spPr bwMode="auto">
          <a:xfrm>
            <a:off x="1900238" y="5635625"/>
            <a:ext cx="5648325" cy="650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>
                <a:latin typeface="Arial" charset="0"/>
              </a:rPr>
              <a:t>Make sure the vendor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Arial" charset="0"/>
              </a:rPr>
              <a:t>s technical direction </a:t>
            </a:r>
          </a:p>
          <a:p>
            <a:r>
              <a:rPr lang="en-US">
                <a:latin typeface="Arial" charset="0"/>
              </a:rPr>
              <a:t>matches that of your company.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73050"/>
            <a:ext cx="7823200" cy="547688"/>
          </a:xfrm>
          <a:noFill/>
          <a:ln/>
        </p:spPr>
        <p:txBody>
          <a:bodyPr anchor="ctr"/>
          <a:lstStyle/>
          <a:p>
            <a:r>
              <a:rPr lang="en-US"/>
              <a:t>Ease of Integration</a:t>
            </a:r>
            <a:endParaRPr lang="en-US" sz="1600" b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158875"/>
            <a:ext cx="7543800" cy="3700463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 b="1"/>
              <a:t>Integration with:</a:t>
            </a:r>
            <a:endParaRPr lang="en-US" sz="1800"/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Other planned supply chain systems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Existing supply chain systems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Marketing, engineering and financial systems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 b="1"/>
              <a:t>Vendor resources to enable integration</a:t>
            </a:r>
            <a:endParaRPr lang="en-US" sz="1800"/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Personnel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Integration tools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Automated Programming Interfaces (API)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 b="1"/>
              <a:t>Technical architecture</a:t>
            </a:r>
            <a:endParaRPr lang="en-US" sz="1800"/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Openness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Alignment with your direction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Automated program interfaces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Application development tools</a:t>
            </a:r>
            <a:endParaRPr lang="en-US" b="1"/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2227263" y="5729288"/>
            <a:ext cx="4638675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Ease of integration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 can make or break your implementation.</a:t>
            </a:r>
          </a:p>
        </p:txBody>
      </p:sp>
      <p:grpSp>
        <p:nvGrpSpPr>
          <p:cNvPr id="257034" name="Group 10"/>
          <p:cNvGrpSpPr>
            <a:grpSpLocks/>
          </p:cNvGrpSpPr>
          <p:nvPr/>
        </p:nvGrpSpPr>
        <p:grpSpPr bwMode="auto">
          <a:xfrm>
            <a:off x="6505575" y="2859088"/>
            <a:ext cx="2233613" cy="1906587"/>
            <a:chOff x="3755" y="2358"/>
            <a:chExt cx="1685" cy="752"/>
          </a:xfrm>
        </p:grpSpPr>
        <p:sp>
          <p:nvSpPr>
            <p:cNvPr id="257029" name="Freeform 5"/>
            <p:cNvSpPr>
              <a:spLocks/>
            </p:cNvSpPr>
            <p:nvPr/>
          </p:nvSpPr>
          <p:spPr bwMode="auto">
            <a:xfrm>
              <a:off x="4600" y="2358"/>
              <a:ext cx="840" cy="459"/>
            </a:xfrm>
            <a:custGeom>
              <a:avLst/>
              <a:gdLst>
                <a:gd name="T0" fmla="*/ 0 w 630"/>
                <a:gd name="T1" fmla="*/ 0 h 612"/>
                <a:gd name="T2" fmla="*/ 630 w 630"/>
                <a:gd name="T3" fmla="*/ 490 h 612"/>
                <a:gd name="T4" fmla="*/ 573 w 630"/>
                <a:gd name="T5" fmla="*/ 494 h 612"/>
                <a:gd name="T6" fmla="*/ 573 w 630"/>
                <a:gd name="T7" fmla="*/ 503 h 612"/>
                <a:gd name="T8" fmla="*/ 577 w 630"/>
                <a:gd name="T9" fmla="*/ 521 h 612"/>
                <a:gd name="T10" fmla="*/ 581 w 630"/>
                <a:gd name="T11" fmla="*/ 534 h 612"/>
                <a:gd name="T12" fmla="*/ 581 w 630"/>
                <a:gd name="T13" fmla="*/ 551 h 612"/>
                <a:gd name="T14" fmla="*/ 581 w 630"/>
                <a:gd name="T15" fmla="*/ 564 h 612"/>
                <a:gd name="T16" fmla="*/ 577 w 630"/>
                <a:gd name="T17" fmla="*/ 582 h 612"/>
                <a:gd name="T18" fmla="*/ 568 w 630"/>
                <a:gd name="T19" fmla="*/ 591 h 612"/>
                <a:gd name="T20" fmla="*/ 555 w 630"/>
                <a:gd name="T21" fmla="*/ 604 h 612"/>
                <a:gd name="T22" fmla="*/ 542 w 630"/>
                <a:gd name="T23" fmla="*/ 608 h 612"/>
                <a:gd name="T24" fmla="*/ 525 w 630"/>
                <a:gd name="T25" fmla="*/ 612 h 612"/>
                <a:gd name="T26" fmla="*/ 507 w 630"/>
                <a:gd name="T27" fmla="*/ 612 h 612"/>
                <a:gd name="T28" fmla="*/ 494 w 630"/>
                <a:gd name="T29" fmla="*/ 612 h 612"/>
                <a:gd name="T30" fmla="*/ 481 w 630"/>
                <a:gd name="T31" fmla="*/ 608 h 612"/>
                <a:gd name="T32" fmla="*/ 468 w 630"/>
                <a:gd name="T33" fmla="*/ 599 h 612"/>
                <a:gd name="T34" fmla="*/ 455 w 630"/>
                <a:gd name="T35" fmla="*/ 586 h 612"/>
                <a:gd name="T36" fmla="*/ 446 w 630"/>
                <a:gd name="T37" fmla="*/ 577 h 612"/>
                <a:gd name="T38" fmla="*/ 442 w 630"/>
                <a:gd name="T39" fmla="*/ 560 h 612"/>
                <a:gd name="T40" fmla="*/ 446 w 630"/>
                <a:gd name="T41" fmla="*/ 542 h 612"/>
                <a:gd name="T42" fmla="*/ 450 w 630"/>
                <a:gd name="T43" fmla="*/ 525 h 612"/>
                <a:gd name="T44" fmla="*/ 455 w 630"/>
                <a:gd name="T45" fmla="*/ 508 h 612"/>
                <a:gd name="T46" fmla="*/ 455 w 630"/>
                <a:gd name="T47" fmla="*/ 499 h 612"/>
                <a:gd name="T48" fmla="*/ 345 w 630"/>
                <a:gd name="T49" fmla="*/ 494 h 612"/>
                <a:gd name="T50" fmla="*/ 345 w 630"/>
                <a:gd name="T51" fmla="*/ 464 h 612"/>
                <a:gd name="T52" fmla="*/ 345 w 630"/>
                <a:gd name="T53" fmla="*/ 446 h 612"/>
                <a:gd name="T54" fmla="*/ 341 w 630"/>
                <a:gd name="T55" fmla="*/ 433 h 612"/>
                <a:gd name="T56" fmla="*/ 332 w 630"/>
                <a:gd name="T57" fmla="*/ 424 h 612"/>
                <a:gd name="T58" fmla="*/ 319 w 630"/>
                <a:gd name="T59" fmla="*/ 420 h 612"/>
                <a:gd name="T60" fmla="*/ 306 w 630"/>
                <a:gd name="T61" fmla="*/ 416 h 612"/>
                <a:gd name="T62" fmla="*/ 284 w 630"/>
                <a:gd name="T63" fmla="*/ 416 h 612"/>
                <a:gd name="T64" fmla="*/ 262 w 630"/>
                <a:gd name="T65" fmla="*/ 420 h 612"/>
                <a:gd name="T66" fmla="*/ 245 w 630"/>
                <a:gd name="T67" fmla="*/ 420 h 612"/>
                <a:gd name="T68" fmla="*/ 223 w 630"/>
                <a:gd name="T69" fmla="*/ 416 h 612"/>
                <a:gd name="T70" fmla="*/ 205 w 630"/>
                <a:gd name="T71" fmla="*/ 407 h 612"/>
                <a:gd name="T72" fmla="*/ 197 w 630"/>
                <a:gd name="T73" fmla="*/ 394 h 612"/>
                <a:gd name="T74" fmla="*/ 192 w 630"/>
                <a:gd name="T75" fmla="*/ 376 h 612"/>
                <a:gd name="T76" fmla="*/ 192 w 630"/>
                <a:gd name="T77" fmla="*/ 359 h 612"/>
                <a:gd name="T78" fmla="*/ 192 w 630"/>
                <a:gd name="T79" fmla="*/ 341 h 612"/>
                <a:gd name="T80" fmla="*/ 188 w 630"/>
                <a:gd name="T81" fmla="*/ 328 h 612"/>
                <a:gd name="T82" fmla="*/ 179 w 630"/>
                <a:gd name="T83" fmla="*/ 324 h 612"/>
                <a:gd name="T84" fmla="*/ 166 w 630"/>
                <a:gd name="T85" fmla="*/ 315 h 612"/>
                <a:gd name="T86" fmla="*/ 144 w 630"/>
                <a:gd name="T87" fmla="*/ 311 h 612"/>
                <a:gd name="T88" fmla="*/ 122 w 630"/>
                <a:gd name="T89" fmla="*/ 306 h 612"/>
                <a:gd name="T90" fmla="*/ 105 w 630"/>
                <a:gd name="T91" fmla="*/ 302 h 612"/>
                <a:gd name="T92" fmla="*/ 92 w 630"/>
                <a:gd name="T93" fmla="*/ 293 h 612"/>
                <a:gd name="T94" fmla="*/ 79 w 630"/>
                <a:gd name="T95" fmla="*/ 280 h 612"/>
                <a:gd name="T96" fmla="*/ 70 w 630"/>
                <a:gd name="T97" fmla="*/ 267 h 612"/>
                <a:gd name="T98" fmla="*/ 70 w 630"/>
                <a:gd name="T99" fmla="*/ 250 h 612"/>
                <a:gd name="T100" fmla="*/ 74 w 630"/>
                <a:gd name="T101" fmla="*/ 232 h 612"/>
                <a:gd name="T102" fmla="*/ 79 w 630"/>
                <a:gd name="T103" fmla="*/ 215 h 612"/>
                <a:gd name="T104" fmla="*/ 83 w 630"/>
                <a:gd name="T105" fmla="*/ 193 h 612"/>
                <a:gd name="T106" fmla="*/ 79 w 630"/>
                <a:gd name="T107" fmla="*/ 175 h 612"/>
                <a:gd name="T108" fmla="*/ 70 w 630"/>
                <a:gd name="T109" fmla="*/ 158 h 612"/>
                <a:gd name="T110" fmla="*/ 61 w 630"/>
                <a:gd name="T111" fmla="*/ 149 h 612"/>
                <a:gd name="T112" fmla="*/ 52 w 630"/>
                <a:gd name="T113" fmla="*/ 140 h 612"/>
                <a:gd name="T114" fmla="*/ 39 w 630"/>
                <a:gd name="T115" fmla="*/ 132 h 612"/>
                <a:gd name="T116" fmla="*/ 26 w 630"/>
                <a:gd name="T117" fmla="*/ 127 h 612"/>
                <a:gd name="T118" fmla="*/ 9 w 630"/>
                <a:gd name="T119" fmla="*/ 127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0" h="612">
                  <a:moveTo>
                    <a:pt x="0" y="127"/>
                  </a:moveTo>
                  <a:lnTo>
                    <a:pt x="0" y="0"/>
                  </a:lnTo>
                  <a:lnTo>
                    <a:pt x="630" y="0"/>
                  </a:lnTo>
                  <a:lnTo>
                    <a:pt x="630" y="490"/>
                  </a:lnTo>
                  <a:lnTo>
                    <a:pt x="577" y="490"/>
                  </a:lnTo>
                  <a:lnTo>
                    <a:pt x="573" y="494"/>
                  </a:lnTo>
                  <a:lnTo>
                    <a:pt x="573" y="499"/>
                  </a:lnTo>
                  <a:lnTo>
                    <a:pt x="573" y="503"/>
                  </a:lnTo>
                  <a:lnTo>
                    <a:pt x="573" y="512"/>
                  </a:lnTo>
                  <a:lnTo>
                    <a:pt x="577" y="521"/>
                  </a:lnTo>
                  <a:lnTo>
                    <a:pt x="577" y="529"/>
                  </a:lnTo>
                  <a:lnTo>
                    <a:pt x="581" y="534"/>
                  </a:lnTo>
                  <a:lnTo>
                    <a:pt x="581" y="542"/>
                  </a:lnTo>
                  <a:lnTo>
                    <a:pt x="581" y="551"/>
                  </a:lnTo>
                  <a:lnTo>
                    <a:pt x="581" y="560"/>
                  </a:lnTo>
                  <a:lnTo>
                    <a:pt x="581" y="564"/>
                  </a:lnTo>
                  <a:lnTo>
                    <a:pt x="581" y="573"/>
                  </a:lnTo>
                  <a:lnTo>
                    <a:pt x="577" y="582"/>
                  </a:lnTo>
                  <a:lnTo>
                    <a:pt x="573" y="586"/>
                  </a:lnTo>
                  <a:lnTo>
                    <a:pt x="568" y="591"/>
                  </a:lnTo>
                  <a:lnTo>
                    <a:pt x="560" y="599"/>
                  </a:lnTo>
                  <a:lnTo>
                    <a:pt x="555" y="604"/>
                  </a:lnTo>
                  <a:lnTo>
                    <a:pt x="546" y="608"/>
                  </a:lnTo>
                  <a:lnTo>
                    <a:pt x="542" y="608"/>
                  </a:lnTo>
                  <a:lnTo>
                    <a:pt x="533" y="612"/>
                  </a:lnTo>
                  <a:lnTo>
                    <a:pt x="525" y="612"/>
                  </a:lnTo>
                  <a:lnTo>
                    <a:pt x="516" y="612"/>
                  </a:lnTo>
                  <a:lnTo>
                    <a:pt x="507" y="612"/>
                  </a:lnTo>
                  <a:lnTo>
                    <a:pt x="498" y="612"/>
                  </a:lnTo>
                  <a:lnTo>
                    <a:pt x="494" y="612"/>
                  </a:lnTo>
                  <a:lnTo>
                    <a:pt x="485" y="608"/>
                  </a:lnTo>
                  <a:lnTo>
                    <a:pt x="481" y="608"/>
                  </a:lnTo>
                  <a:lnTo>
                    <a:pt x="472" y="604"/>
                  </a:lnTo>
                  <a:lnTo>
                    <a:pt x="468" y="599"/>
                  </a:lnTo>
                  <a:lnTo>
                    <a:pt x="463" y="595"/>
                  </a:lnTo>
                  <a:lnTo>
                    <a:pt x="455" y="586"/>
                  </a:lnTo>
                  <a:lnTo>
                    <a:pt x="450" y="582"/>
                  </a:lnTo>
                  <a:lnTo>
                    <a:pt x="446" y="577"/>
                  </a:lnTo>
                  <a:lnTo>
                    <a:pt x="446" y="569"/>
                  </a:lnTo>
                  <a:lnTo>
                    <a:pt x="442" y="560"/>
                  </a:lnTo>
                  <a:lnTo>
                    <a:pt x="442" y="551"/>
                  </a:lnTo>
                  <a:lnTo>
                    <a:pt x="446" y="542"/>
                  </a:lnTo>
                  <a:lnTo>
                    <a:pt x="446" y="534"/>
                  </a:lnTo>
                  <a:lnTo>
                    <a:pt x="450" y="525"/>
                  </a:lnTo>
                  <a:lnTo>
                    <a:pt x="450" y="512"/>
                  </a:lnTo>
                  <a:lnTo>
                    <a:pt x="455" y="508"/>
                  </a:lnTo>
                  <a:lnTo>
                    <a:pt x="455" y="503"/>
                  </a:lnTo>
                  <a:lnTo>
                    <a:pt x="455" y="499"/>
                  </a:lnTo>
                  <a:lnTo>
                    <a:pt x="450" y="494"/>
                  </a:lnTo>
                  <a:lnTo>
                    <a:pt x="345" y="494"/>
                  </a:lnTo>
                  <a:lnTo>
                    <a:pt x="350" y="473"/>
                  </a:lnTo>
                  <a:lnTo>
                    <a:pt x="345" y="464"/>
                  </a:lnTo>
                  <a:lnTo>
                    <a:pt x="345" y="455"/>
                  </a:lnTo>
                  <a:lnTo>
                    <a:pt x="345" y="446"/>
                  </a:lnTo>
                  <a:lnTo>
                    <a:pt x="345" y="438"/>
                  </a:lnTo>
                  <a:lnTo>
                    <a:pt x="341" y="433"/>
                  </a:lnTo>
                  <a:lnTo>
                    <a:pt x="337" y="429"/>
                  </a:lnTo>
                  <a:lnTo>
                    <a:pt x="332" y="424"/>
                  </a:lnTo>
                  <a:lnTo>
                    <a:pt x="328" y="420"/>
                  </a:lnTo>
                  <a:lnTo>
                    <a:pt x="319" y="420"/>
                  </a:lnTo>
                  <a:lnTo>
                    <a:pt x="315" y="416"/>
                  </a:lnTo>
                  <a:lnTo>
                    <a:pt x="306" y="416"/>
                  </a:lnTo>
                  <a:lnTo>
                    <a:pt x="293" y="416"/>
                  </a:lnTo>
                  <a:lnTo>
                    <a:pt x="284" y="416"/>
                  </a:lnTo>
                  <a:lnTo>
                    <a:pt x="271" y="420"/>
                  </a:lnTo>
                  <a:lnTo>
                    <a:pt x="262" y="420"/>
                  </a:lnTo>
                  <a:lnTo>
                    <a:pt x="254" y="420"/>
                  </a:lnTo>
                  <a:lnTo>
                    <a:pt x="245" y="420"/>
                  </a:lnTo>
                  <a:lnTo>
                    <a:pt x="236" y="420"/>
                  </a:lnTo>
                  <a:lnTo>
                    <a:pt x="223" y="416"/>
                  </a:lnTo>
                  <a:lnTo>
                    <a:pt x="214" y="411"/>
                  </a:lnTo>
                  <a:lnTo>
                    <a:pt x="205" y="407"/>
                  </a:lnTo>
                  <a:lnTo>
                    <a:pt x="201" y="398"/>
                  </a:lnTo>
                  <a:lnTo>
                    <a:pt x="197" y="394"/>
                  </a:lnTo>
                  <a:lnTo>
                    <a:pt x="192" y="385"/>
                  </a:lnTo>
                  <a:lnTo>
                    <a:pt x="192" y="376"/>
                  </a:lnTo>
                  <a:lnTo>
                    <a:pt x="192" y="368"/>
                  </a:lnTo>
                  <a:lnTo>
                    <a:pt x="192" y="359"/>
                  </a:lnTo>
                  <a:lnTo>
                    <a:pt x="192" y="350"/>
                  </a:lnTo>
                  <a:lnTo>
                    <a:pt x="192" y="341"/>
                  </a:lnTo>
                  <a:lnTo>
                    <a:pt x="188" y="333"/>
                  </a:lnTo>
                  <a:lnTo>
                    <a:pt x="188" y="328"/>
                  </a:lnTo>
                  <a:lnTo>
                    <a:pt x="184" y="324"/>
                  </a:lnTo>
                  <a:lnTo>
                    <a:pt x="179" y="324"/>
                  </a:lnTo>
                  <a:lnTo>
                    <a:pt x="175" y="320"/>
                  </a:lnTo>
                  <a:lnTo>
                    <a:pt x="166" y="315"/>
                  </a:lnTo>
                  <a:lnTo>
                    <a:pt x="157" y="311"/>
                  </a:lnTo>
                  <a:lnTo>
                    <a:pt x="144" y="311"/>
                  </a:lnTo>
                  <a:lnTo>
                    <a:pt x="135" y="306"/>
                  </a:lnTo>
                  <a:lnTo>
                    <a:pt x="122" y="306"/>
                  </a:lnTo>
                  <a:lnTo>
                    <a:pt x="114" y="302"/>
                  </a:lnTo>
                  <a:lnTo>
                    <a:pt x="105" y="302"/>
                  </a:lnTo>
                  <a:lnTo>
                    <a:pt x="96" y="298"/>
                  </a:lnTo>
                  <a:lnTo>
                    <a:pt x="92" y="293"/>
                  </a:lnTo>
                  <a:lnTo>
                    <a:pt x="83" y="285"/>
                  </a:lnTo>
                  <a:lnTo>
                    <a:pt x="79" y="280"/>
                  </a:lnTo>
                  <a:lnTo>
                    <a:pt x="74" y="276"/>
                  </a:lnTo>
                  <a:lnTo>
                    <a:pt x="70" y="267"/>
                  </a:lnTo>
                  <a:lnTo>
                    <a:pt x="70" y="258"/>
                  </a:lnTo>
                  <a:lnTo>
                    <a:pt x="70" y="250"/>
                  </a:lnTo>
                  <a:lnTo>
                    <a:pt x="70" y="245"/>
                  </a:lnTo>
                  <a:lnTo>
                    <a:pt x="74" y="232"/>
                  </a:lnTo>
                  <a:lnTo>
                    <a:pt x="79" y="223"/>
                  </a:lnTo>
                  <a:lnTo>
                    <a:pt x="79" y="215"/>
                  </a:lnTo>
                  <a:lnTo>
                    <a:pt x="79" y="206"/>
                  </a:lnTo>
                  <a:lnTo>
                    <a:pt x="83" y="193"/>
                  </a:lnTo>
                  <a:lnTo>
                    <a:pt x="79" y="184"/>
                  </a:lnTo>
                  <a:lnTo>
                    <a:pt x="79" y="175"/>
                  </a:lnTo>
                  <a:lnTo>
                    <a:pt x="74" y="167"/>
                  </a:lnTo>
                  <a:lnTo>
                    <a:pt x="70" y="158"/>
                  </a:lnTo>
                  <a:lnTo>
                    <a:pt x="66" y="153"/>
                  </a:lnTo>
                  <a:lnTo>
                    <a:pt x="61" y="149"/>
                  </a:lnTo>
                  <a:lnTo>
                    <a:pt x="57" y="145"/>
                  </a:lnTo>
                  <a:lnTo>
                    <a:pt x="52" y="140"/>
                  </a:lnTo>
                  <a:lnTo>
                    <a:pt x="48" y="136"/>
                  </a:lnTo>
                  <a:lnTo>
                    <a:pt x="39" y="132"/>
                  </a:lnTo>
                  <a:lnTo>
                    <a:pt x="35" y="132"/>
                  </a:lnTo>
                  <a:lnTo>
                    <a:pt x="26" y="127"/>
                  </a:lnTo>
                  <a:lnTo>
                    <a:pt x="17" y="127"/>
                  </a:lnTo>
                  <a:lnTo>
                    <a:pt x="9" y="127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008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0" name="Freeform 6"/>
            <p:cNvSpPr>
              <a:spLocks/>
            </p:cNvSpPr>
            <p:nvPr/>
          </p:nvSpPr>
          <p:spPr bwMode="auto">
            <a:xfrm>
              <a:off x="4600" y="2726"/>
              <a:ext cx="840" cy="384"/>
            </a:xfrm>
            <a:custGeom>
              <a:avLst/>
              <a:gdLst>
                <a:gd name="T0" fmla="*/ 0 w 630"/>
                <a:gd name="T1" fmla="*/ 512 h 512"/>
                <a:gd name="T2" fmla="*/ 630 w 630"/>
                <a:gd name="T3" fmla="*/ 0 h 512"/>
                <a:gd name="T4" fmla="*/ 573 w 630"/>
                <a:gd name="T5" fmla="*/ 9 h 512"/>
                <a:gd name="T6" fmla="*/ 573 w 630"/>
                <a:gd name="T7" fmla="*/ 26 h 512"/>
                <a:gd name="T8" fmla="*/ 581 w 630"/>
                <a:gd name="T9" fmla="*/ 48 h 512"/>
                <a:gd name="T10" fmla="*/ 581 w 630"/>
                <a:gd name="T11" fmla="*/ 66 h 512"/>
                <a:gd name="T12" fmla="*/ 577 w 630"/>
                <a:gd name="T13" fmla="*/ 87 h 512"/>
                <a:gd name="T14" fmla="*/ 564 w 630"/>
                <a:gd name="T15" fmla="*/ 105 h 512"/>
                <a:gd name="T16" fmla="*/ 546 w 630"/>
                <a:gd name="T17" fmla="*/ 114 h 512"/>
                <a:gd name="T18" fmla="*/ 529 w 630"/>
                <a:gd name="T19" fmla="*/ 122 h 512"/>
                <a:gd name="T20" fmla="*/ 498 w 630"/>
                <a:gd name="T21" fmla="*/ 122 h 512"/>
                <a:gd name="T22" fmla="*/ 481 w 630"/>
                <a:gd name="T23" fmla="*/ 118 h 512"/>
                <a:gd name="T24" fmla="*/ 463 w 630"/>
                <a:gd name="T25" fmla="*/ 105 h 512"/>
                <a:gd name="T26" fmla="*/ 450 w 630"/>
                <a:gd name="T27" fmla="*/ 87 h 512"/>
                <a:gd name="T28" fmla="*/ 446 w 630"/>
                <a:gd name="T29" fmla="*/ 70 h 512"/>
                <a:gd name="T30" fmla="*/ 446 w 630"/>
                <a:gd name="T31" fmla="*/ 52 h 512"/>
                <a:gd name="T32" fmla="*/ 450 w 630"/>
                <a:gd name="T33" fmla="*/ 35 h 512"/>
                <a:gd name="T34" fmla="*/ 455 w 630"/>
                <a:gd name="T35" fmla="*/ 18 h 512"/>
                <a:gd name="T36" fmla="*/ 450 w 630"/>
                <a:gd name="T37" fmla="*/ 0 h 512"/>
                <a:gd name="T38" fmla="*/ 345 w 630"/>
                <a:gd name="T39" fmla="*/ 18 h 512"/>
                <a:gd name="T40" fmla="*/ 345 w 630"/>
                <a:gd name="T41" fmla="*/ 44 h 512"/>
                <a:gd name="T42" fmla="*/ 345 w 630"/>
                <a:gd name="T43" fmla="*/ 61 h 512"/>
                <a:gd name="T44" fmla="*/ 341 w 630"/>
                <a:gd name="T45" fmla="*/ 79 h 512"/>
                <a:gd name="T46" fmla="*/ 332 w 630"/>
                <a:gd name="T47" fmla="*/ 87 h 512"/>
                <a:gd name="T48" fmla="*/ 319 w 630"/>
                <a:gd name="T49" fmla="*/ 96 h 512"/>
                <a:gd name="T50" fmla="*/ 302 w 630"/>
                <a:gd name="T51" fmla="*/ 96 h 512"/>
                <a:gd name="T52" fmla="*/ 284 w 630"/>
                <a:gd name="T53" fmla="*/ 96 h 512"/>
                <a:gd name="T54" fmla="*/ 267 w 630"/>
                <a:gd name="T55" fmla="*/ 96 h 512"/>
                <a:gd name="T56" fmla="*/ 249 w 630"/>
                <a:gd name="T57" fmla="*/ 92 h 512"/>
                <a:gd name="T58" fmla="*/ 227 w 630"/>
                <a:gd name="T59" fmla="*/ 96 h 512"/>
                <a:gd name="T60" fmla="*/ 210 w 630"/>
                <a:gd name="T61" fmla="*/ 101 h 512"/>
                <a:gd name="T62" fmla="*/ 201 w 630"/>
                <a:gd name="T63" fmla="*/ 114 h 512"/>
                <a:gd name="T64" fmla="*/ 192 w 630"/>
                <a:gd name="T65" fmla="*/ 127 h 512"/>
                <a:gd name="T66" fmla="*/ 192 w 630"/>
                <a:gd name="T67" fmla="*/ 144 h 512"/>
                <a:gd name="T68" fmla="*/ 192 w 630"/>
                <a:gd name="T69" fmla="*/ 162 h 512"/>
                <a:gd name="T70" fmla="*/ 188 w 630"/>
                <a:gd name="T71" fmla="*/ 175 h 512"/>
                <a:gd name="T72" fmla="*/ 179 w 630"/>
                <a:gd name="T73" fmla="*/ 188 h 512"/>
                <a:gd name="T74" fmla="*/ 166 w 630"/>
                <a:gd name="T75" fmla="*/ 197 h 512"/>
                <a:gd name="T76" fmla="*/ 149 w 630"/>
                <a:gd name="T77" fmla="*/ 201 h 512"/>
                <a:gd name="T78" fmla="*/ 127 w 630"/>
                <a:gd name="T79" fmla="*/ 205 h 512"/>
                <a:gd name="T80" fmla="*/ 109 w 630"/>
                <a:gd name="T81" fmla="*/ 210 h 512"/>
                <a:gd name="T82" fmla="*/ 96 w 630"/>
                <a:gd name="T83" fmla="*/ 219 h 512"/>
                <a:gd name="T84" fmla="*/ 83 w 630"/>
                <a:gd name="T85" fmla="*/ 227 h 512"/>
                <a:gd name="T86" fmla="*/ 74 w 630"/>
                <a:gd name="T87" fmla="*/ 240 h 512"/>
                <a:gd name="T88" fmla="*/ 70 w 630"/>
                <a:gd name="T89" fmla="*/ 258 h 512"/>
                <a:gd name="T90" fmla="*/ 70 w 630"/>
                <a:gd name="T91" fmla="*/ 275 h 512"/>
                <a:gd name="T92" fmla="*/ 74 w 630"/>
                <a:gd name="T93" fmla="*/ 297 h 512"/>
                <a:gd name="T94" fmla="*/ 79 w 630"/>
                <a:gd name="T95" fmla="*/ 315 h 512"/>
                <a:gd name="T96" fmla="*/ 79 w 630"/>
                <a:gd name="T97" fmla="*/ 332 h 512"/>
                <a:gd name="T98" fmla="*/ 74 w 630"/>
                <a:gd name="T99" fmla="*/ 350 h 512"/>
                <a:gd name="T100" fmla="*/ 66 w 630"/>
                <a:gd name="T101" fmla="*/ 363 h 512"/>
                <a:gd name="T102" fmla="*/ 52 w 630"/>
                <a:gd name="T103" fmla="*/ 385 h 512"/>
                <a:gd name="T104" fmla="*/ 39 w 630"/>
                <a:gd name="T105" fmla="*/ 393 h 512"/>
                <a:gd name="T106" fmla="*/ 26 w 630"/>
                <a:gd name="T107" fmla="*/ 402 h 512"/>
                <a:gd name="T108" fmla="*/ 9 w 630"/>
                <a:gd name="T109" fmla="*/ 40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30" h="512">
                  <a:moveTo>
                    <a:pt x="0" y="407"/>
                  </a:moveTo>
                  <a:lnTo>
                    <a:pt x="0" y="512"/>
                  </a:lnTo>
                  <a:lnTo>
                    <a:pt x="630" y="512"/>
                  </a:lnTo>
                  <a:lnTo>
                    <a:pt x="630" y="0"/>
                  </a:lnTo>
                  <a:lnTo>
                    <a:pt x="573" y="0"/>
                  </a:lnTo>
                  <a:lnTo>
                    <a:pt x="573" y="9"/>
                  </a:lnTo>
                  <a:lnTo>
                    <a:pt x="573" y="18"/>
                  </a:lnTo>
                  <a:lnTo>
                    <a:pt x="573" y="26"/>
                  </a:lnTo>
                  <a:lnTo>
                    <a:pt x="577" y="35"/>
                  </a:lnTo>
                  <a:lnTo>
                    <a:pt x="581" y="48"/>
                  </a:lnTo>
                  <a:lnTo>
                    <a:pt x="581" y="57"/>
                  </a:lnTo>
                  <a:lnTo>
                    <a:pt x="581" y="66"/>
                  </a:lnTo>
                  <a:lnTo>
                    <a:pt x="581" y="79"/>
                  </a:lnTo>
                  <a:lnTo>
                    <a:pt x="577" y="87"/>
                  </a:lnTo>
                  <a:lnTo>
                    <a:pt x="573" y="96"/>
                  </a:lnTo>
                  <a:lnTo>
                    <a:pt x="564" y="105"/>
                  </a:lnTo>
                  <a:lnTo>
                    <a:pt x="555" y="109"/>
                  </a:lnTo>
                  <a:lnTo>
                    <a:pt x="546" y="114"/>
                  </a:lnTo>
                  <a:lnTo>
                    <a:pt x="538" y="118"/>
                  </a:lnTo>
                  <a:lnTo>
                    <a:pt x="529" y="122"/>
                  </a:lnTo>
                  <a:lnTo>
                    <a:pt x="516" y="122"/>
                  </a:lnTo>
                  <a:lnTo>
                    <a:pt x="498" y="122"/>
                  </a:lnTo>
                  <a:lnTo>
                    <a:pt x="490" y="118"/>
                  </a:lnTo>
                  <a:lnTo>
                    <a:pt x="481" y="118"/>
                  </a:lnTo>
                  <a:lnTo>
                    <a:pt x="472" y="114"/>
                  </a:lnTo>
                  <a:lnTo>
                    <a:pt x="463" y="105"/>
                  </a:lnTo>
                  <a:lnTo>
                    <a:pt x="455" y="96"/>
                  </a:lnTo>
                  <a:lnTo>
                    <a:pt x="450" y="87"/>
                  </a:lnTo>
                  <a:lnTo>
                    <a:pt x="446" y="79"/>
                  </a:lnTo>
                  <a:lnTo>
                    <a:pt x="446" y="70"/>
                  </a:lnTo>
                  <a:lnTo>
                    <a:pt x="446" y="61"/>
                  </a:lnTo>
                  <a:lnTo>
                    <a:pt x="446" y="52"/>
                  </a:lnTo>
                  <a:lnTo>
                    <a:pt x="446" y="44"/>
                  </a:lnTo>
                  <a:lnTo>
                    <a:pt x="450" y="35"/>
                  </a:lnTo>
                  <a:lnTo>
                    <a:pt x="455" y="26"/>
                  </a:lnTo>
                  <a:lnTo>
                    <a:pt x="455" y="18"/>
                  </a:lnTo>
                  <a:lnTo>
                    <a:pt x="455" y="9"/>
                  </a:lnTo>
                  <a:lnTo>
                    <a:pt x="450" y="0"/>
                  </a:lnTo>
                  <a:lnTo>
                    <a:pt x="345" y="0"/>
                  </a:lnTo>
                  <a:lnTo>
                    <a:pt x="345" y="18"/>
                  </a:lnTo>
                  <a:lnTo>
                    <a:pt x="345" y="31"/>
                  </a:lnTo>
                  <a:lnTo>
                    <a:pt x="345" y="44"/>
                  </a:lnTo>
                  <a:lnTo>
                    <a:pt x="345" y="52"/>
                  </a:lnTo>
                  <a:lnTo>
                    <a:pt x="345" y="61"/>
                  </a:lnTo>
                  <a:lnTo>
                    <a:pt x="341" y="70"/>
                  </a:lnTo>
                  <a:lnTo>
                    <a:pt x="341" y="79"/>
                  </a:lnTo>
                  <a:lnTo>
                    <a:pt x="337" y="83"/>
                  </a:lnTo>
                  <a:lnTo>
                    <a:pt x="332" y="87"/>
                  </a:lnTo>
                  <a:lnTo>
                    <a:pt x="323" y="92"/>
                  </a:lnTo>
                  <a:lnTo>
                    <a:pt x="319" y="96"/>
                  </a:lnTo>
                  <a:lnTo>
                    <a:pt x="310" y="96"/>
                  </a:lnTo>
                  <a:lnTo>
                    <a:pt x="302" y="96"/>
                  </a:lnTo>
                  <a:lnTo>
                    <a:pt x="293" y="96"/>
                  </a:lnTo>
                  <a:lnTo>
                    <a:pt x="284" y="96"/>
                  </a:lnTo>
                  <a:lnTo>
                    <a:pt x="275" y="96"/>
                  </a:lnTo>
                  <a:lnTo>
                    <a:pt x="267" y="96"/>
                  </a:lnTo>
                  <a:lnTo>
                    <a:pt x="258" y="92"/>
                  </a:lnTo>
                  <a:lnTo>
                    <a:pt x="249" y="92"/>
                  </a:lnTo>
                  <a:lnTo>
                    <a:pt x="236" y="96"/>
                  </a:lnTo>
                  <a:lnTo>
                    <a:pt x="227" y="96"/>
                  </a:lnTo>
                  <a:lnTo>
                    <a:pt x="219" y="96"/>
                  </a:lnTo>
                  <a:lnTo>
                    <a:pt x="210" y="101"/>
                  </a:lnTo>
                  <a:lnTo>
                    <a:pt x="205" y="105"/>
                  </a:lnTo>
                  <a:lnTo>
                    <a:pt x="201" y="114"/>
                  </a:lnTo>
                  <a:lnTo>
                    <a:pt x="192" y="122"/>
                  </a:lnTo>
                  <a:lnTo>
                    <a:pt x="192" y="127"/>
                  </a:lnTo>
                  <a:lnTo>
                    <a:pt x="192" y="136"/>
                  </a:lnTo>
                  <a:lnTo>
                    <a:pt x="192" y="144"/>
                  </a:lnTo>
                  <a:lnTo>
                    <a:pt x="192" y="153"/>
                  </a:lnTo>
                  <a:lnTo>
                    <a:pt x="192" y="162"/>
                  </a:lnTo>
                  <a:lnTo>
                    <a:pt x="192" y="171"/>
                  </a:lnTo>
                  <a:lnTo>
                    <a:pt x="188" y="175"/>
                  </a:lnTo>
                  <a:lnTo>
                    <a:pt x="184" y="184"/>
                  </a:lnTo>
                  <a:lnTo>
                    <a:pt x="179" y="188"/>
                  </a:lnTo>
                  <a:lnTo>
                    <a:pt x="175" y="192"/>
                  </a:lnTo>
                  <a:lnTo>
                    <a:pt x="166" y="197"/>
                  </a:lnTo>
                  <a:lnTo>
                    <a:pt x="157" y="201"/>
                  </a:lnTo>
                  <a:lnTo>
                    <a:pt x="149" y="201"/>
                  </a:lnTo>
                  <a:lnTo>
                    <a:pt x="140" y="205"/>
                  </a:lnTo>
                  <a:lnTo>
                    <a:pt x="127" y="205"/>
                  </a:lnTo>
                  <a:lnTo>
                    <a:pt x="118" y="210"/>
                  </a:lnTo>
                  <a:lnTo>
                    <a:pt x="109" y="210"/>
                  </a:lnTo>
                  <a:lnTo>
                    <a:pt x="100" y="214"/>
                  </a:lnTo>
                  <a:lnTo>
                    <a:pt x="96" y="219"/>
                  </a:lnTo>
                  <a:lnTo>
                    <a:pt x="87" y="223"/>
                  </a:lnTo>
                  <a:lnTo>
                    <a:pt x="83" y="227"/>
                  </a:lnTo>
                  <a:lnTo>
                    <a:pt x="79" y="232"/>
                  </a:lnTo>
                  <a:lnTo>
                    <a:pt x="74" y="240"/>
                  </a:lnTo>
                  <a:lnTo>
                    <a:pt x="70" y="245"/>
                  </a:lnTo>
                  <a:lnTo>
                    <a:pt x="70" y="258"/>
                  </a:lnTo>
                  <a:lnTo>
                    <a:pt x="70" y="267"/>
                  </a:lnTo>
                  <a:lnTo>
                    <a:pt x="70" y="275"/>
                  </a:lnTo>
                  <a:lnTo>
                    <a:pt x="74" y="284"/>
                  </a:lnTo>
                  <a:lnTo>
                    <a:pt x="74" y="297"/>
                  </a:lnTo>
                  <a:lnTo>
                    <a:pt x="79" y="306"/>
                  </a:lnTo>
                  <a:lnTo>
                    <a:pt x="79" y="315"/>
                  </a:lnTo>
                  <a:lnTo>
                    <a:pt x="79" y="324"/>
                  </a:lnTo>
                  <a:lnTo>
                    <a:pt x="79" y="332"/>
                  </a:lnTo>
                  <a:lnTo>
                    <a:pt x="74" y="341"/>
                  </a:lnTo>
                  <a:lnTo>
                    <a:pt x="74" y="350"/>
                  </a:lnTo>
                  <a:lnTo>
                    <a:pt x="70" y="354"/>
                  </a:lnTo>
                  <a:lnTo>
                    <a:pt x="66" y="363"/>
                  </a:lnTo>
                  <a:lnTo>
                    <a:pt x="61" y="376"/>
                  </a:lnTo>
                  <a:lnTo>
                    <a:pt x="52" y="385"/>
                  </a:lnTo>
                  <a:lnTo>
                    <a:pt x="48" y="389"/>
                  </a:lnTo>
                  <a:lnTo>
                    <a:pt x="39" y="393"/>
                  </a:lnTo>
                  <a:lnTo>
                    <a:pt x="35" y="398"/>
                  </a:lnTo>
                  <a:lnTo>
                    <a:pt x="26" y="402"/>
                  </a:lnTo>
                  <a:lnTo>
                    <a:pt x="17" y="402"/>
                  </a:lnTo>
                  <a:lnTo>
                    <a:pt x="9" y="407"/>
                  </a:lnTo>
                  <a:lnTo>
                    <a:pt x="0" y="407"/>
                  </a:lnTo>
                  <a:close/>
                </a:path>
              </a:pathLst>
            </a:custGeom>
            <a:solidFill>
              <a:srgbClr val="3366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1" name="Freeform 7"/>
            <p:cNvSpPr>
              <a:spLocks/>
            </p:cNvSpPr>
            <p:nvPr/>
          </p:nvSpPr>
          <p:spPr bwMode="auto">
            <a:xfrm>
              <a:off x="3755" y="2650"/>
              <a:ext cx="845" cy="460"/>
            </a:xfrm>
            <a:custGeom>
              <a:avLst/>
              <a:gdLst>
                <a:gd name="T0" fmla="*/ 634 w 634"/>
                <a:gd name="T1" fmla="*/ 613 h 613"/>
                <a:gd name="T2" fmla="*/ 0 w 634"/>
                <a:gd name="T3" fmla="*/ 123 h 613"/>
                <a:gd name="T4" fmla="*/ 57 w 634"/>
                <a:gd name="T5" fmla="*/ 119 h 613"/>
                <a:gd name="T6" fmla="*/ 61 w 634"/>
                <a:gd name="T7" fmla="*/ 110 h 613"/>
                <a:gd name="T8" fmla="*/ 57 w 634"/>
                <a:gd name="T9" fmla="*/ 97 h 613"/>
                <a:gd name="T10" fmla="*/ 52 w 634"/>
                <a:gd name="T11" fmla="*/ 79 h 613"/>
                <a:gd name="T12" fmla="*/ 52 w 634"/>
                <a:gd name="T13" fmla="*/ 62 h 613"/>
                <a:gd name="T14" fmla="*/ 52 w 634"/>
                <a:gd name="T15" fmla="*/ 49 h 613"/>
                <a:gd name="T16" fmla="*/ 57 w 634"/>
                <a:gd name="T17" fmla="*/ 35 h 613"/>
                <a:gd name="T18" fmla="*/ 66 w 634"/>
                <a:gd name="T19" fmla="*/ 22 h 613"/>
                <a:gd name="T20" fmla="*/ 79 w 634"/>
                <a:gd name="T21" fmla="*/ 14 h 613"/>
                <a:gd name="T22" fmla="*/ 92 w 634"/>
                <a:gd name="T23" fmla="*/ 5 h 613"/>
                <a:gd name="T24" fmla="*/ 109 w 634"/>
                <a:gd name="T25" fmla="*/ 0 h 613"/>
                <a:gd name="T26" fmla="*/ 127 w 634"/>
                <a:gd name="T27" fmla="*/ 0 h 613"/>
                <a:gd name="T28" fmla="*/ 140 w 634"/>
                <a:gd name="T29" fmla="*/ 0 h 613"/>
                <a:gd name="T30" fmla="*/ 153 w 634"/>
                <a:gd name="T31" fmla="*/ 5 h 613"/>
                <a:gd name="T32" fmla="*/ 166 w 634"/>
                <a:gd name="T33" fmla="*/ 14 h 613"/>
                <a:gd name="T34" fmla="*/ 175 w 634"/>
                <a:gd name="T35" fmla="*/ 27 h 613"/>
                <a:gd name="T36" fmla="*/ 184 w 634"/>
                <a:gd name="T37" fmla="*/ 40 h 613"/>
                <a:gd name="T38" fmla="*/ 188 w 634"/>
                <a:gd name="T39" fmla="*/ 57 h 613"/>
                <a:gd name="T40" fmla="*/ 188 w 634"/>
                <a:gd name="T41" fmla="*/ 75 h 613"/>
                <a:gd name="T42" fmla="*/ 184 w 634"/>
                <a:gd name="T43" fmla="*/ 92 h 613"/>
                <a:gd name="T44" fmla="*/ 179 w 634"/>
                <a:gd name="T45" fmla="*/ 110 h 613"/>
                <a:gd name="T46" fmla="*/ 179 w 634"/>
                <a:gd name="T47" fmla="*/ 119 h 613"/>
                <a:gd name="T48" fmla="*/ 284 w 634"/>
                <a:gd name="T49" fmla="*/ 123 h 613"/>
                <a:gd name="T50" fmla="*/ 284 w 634"/>
                <a:gd name="T51" fmla="*/ 153 h 613"/>
                <a:gd name="T52" fmla="*/ 284 w 634"/>
                <a:gd name="T53" fmla="*/ 171 h 613"/>
                <a:gd name="T54" fmla="*/ 289 w 634"/>
                <a:gd name="T55" fmla="*/ 193 h 613"/>
                <a:gd name="T56" fmla="*/ 293 w 634"/>
                <a:gd name="T57" fmla="*/ 206 h 613"/>
                <a:gd name="T58" fmla="*/ 306 w 634"/>
                <a:gd name="T59" fmla="*/ 215 h 613"/>
                <a:gd name="T60" fmla="*/ 319 w 634"/>
                <a:gd name="T61" fmla="*/ 215 h 613"/>
                <a:gd name="T62" fmla="*/ 337 w 634"/>
                <a:gd name="T63" fmla="*/ 219 h 613"/>
                <a:gd name="T64" fmla="*/ 354 w 634"/>
                <a:gd name="T65" fmla="*/ 215 h 613"/>
                <a:gd name="T66" fmla="*/ 372 w 634"/>
                <a:gd name="T67" fmla="*/ 215 h 613"/>
                <a:gd name="T68" fmla="*/ 393 w 634"/>
                <a:gd name="T69" fmla="*/ 215 h 613"/>
                <a:gd name="T70" fmla="*/ 411 w 634"/>
                <a:gd name="T71" fmla="*/ 219 h 613"/>
                <a:gd name="T72" fmla="*/ 424 w 634"/>
                <a:gd name="T73" fmla="*/ 228 h 613"/>
                <a:gd name="T74" fmla="*/ 437 w 634"/>
                <a:gd name="T75" fmla="*/ 241 h 613"/>
                <a:gd name="T76" fmla="*/ 437 w 634"/>
                <a:gd name="T77" fmla="*/ 258 h 613"/>
                <a:gd name="T78" fmla="*/ 437 w 634"/>
                <a:gd name="T79" fmla="*/ 276 h 613"/>
                <a:gd name="T80" fmla="*/ 437 w 634"/>
                <a:gd name="T81" fmla="*/ 289 h 613"/>
                <a:gd name="T82" fmla="*/ 446 w 634"/>
                <a:gd name="T83" fmla="*/ 306 h 613"/>
                <a:gd name="T84" fmla="*/ 455 w 634"/>
                <a:gd name="T85" fmla="*/ 315 h 613"/>
                <a:gd name="T86" fmla="*/ 472 w 634"/>
                <a:gd name="T87" fmla="*/ 320 h 613"/>
                <a:gd name="T88" fmla="*/ 490 w 634"/>
                <a:gd name="T89" fmla="*/ 324 h 613"/>
                <a:gd name="T90" fmla="*/ 512 w 634"/>
                <a:gd name="T91" fmla="*/ 328 h 613"/>
                <a:gd name="T92" fmla="*/ 529 w 634"/>
                <a:gd name="T93" fmla="*/ 333 h 613"/>
                <a:gd name="T94" fmla="*/ 542 w 634"/>
                <a:gd name="T95" fmla="*/ 341 h 613"/>
                <a:gd name="T96" fmla="*/ 555 w 634"/>
                <a:gd name="T97" fmla="*/ 355 h 613"/>
                <a:gd name="T98" fmla="*/ 560 w 634"/>
                <a:gd name="T99" fmla="*/ 368 h 613"/>
                <a:gd name="T100" fmla="*/ 560 w 634"/>
                <a:gd name="T101" fmla="*/ 385 h 613"/>
                <a:gd name="T102" fmla="*/ 555 w 634"/>
                <a:gd name="T103" fmla="*/ 403 h 613"/>
                <a:gd name="T104" fmla="*/ 551 w 634"/>
                <a:gd name="T105" fmla="*/ 425 h 613"/>
                <a:gd name="T106" fmla="*/ 551 w 634"/>
                <a:gd name="T107" fmla="*/ 442 h 613"/>
                <a:gd name="T108" fmla="*/ 555 w 634"/>
                <a:gd name="T109" fmla="*/ 460 h 613"/>
                <a:gd name="T110" fmla="*/ 560 w 634"/>
                <a:gd name="T111" fmla="*/ 473 h 613"/>
                <a:gd name="T112" fmla="*/ 573 w 634"/>
                <a:gd name="T113" fmla="*/ 490 h 613"/>
                <a:gd name="T114" fmla="*/ 590 w 634"/>
                <a:gd name="T115" fmla="*/ 499 h 613"/>
                <a:gd name="T116" fmla="*/ 603 w 634"/>
                <a:gd name="T117" fmla="*/ 503 h 613"/>
                <a:gd name="T118" fmla="*/ 621 w 634"/>
                <a:gd name="T119" fmla="*/ 50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4" h="613">
                  <a:moveTo>
                    <a:pt x="634" y="508"/>
                  </a:moveTo>
                  <a:lnTo>
                    <a:pt x="634" y="613"/>
                  </a:lnTo>
                  <a:lnTo>
                    <a:pt x="4" y="613"/>
                  </a:lnTo>
                  <a:lnTo>
                    <a:pt x="0" y="123"/>
                  </a:lnTo>
                  <a:lnTo>
                    <a:pt x="57" y="123"/>
                  </a:lnTo>
                  <a:lnTo>
                    <a:pt x="57" y="119"/>
                  </a:lnTo>
                  <a:lnTo>
                    <a:pt x="61" y="114"/>
                  </a:lnTo>
                  <a:lnTo>
                    <a:pt x="61" y="110"/>
                  </a:lnTo>
                  <a:lnTo>
                    <a:pt x="61" y="101"/>
                  </a:lnTo>
                  <a:lnTo>
                    <a:pt x="57" y="97"/>
                  </a:lnTo>
                  <a:lnTo>
                    <a:pt x="57" y="84"/>
                  </a:lnTo>
                  <a:lnTo>
                    <a:pt x="52" y="79"/>
                  </a:lnTo>
                  <a:lnTo>
                    <a:pt x="52" y="70"/>
                  </a:lnTo>
                  <a:lnTo>
                    <a:pt x="52" y="62"/>
                  </a:lnTo>
                  <a:lnTo>
                    <a:pt x="52" y="57"/>
                  </a:lnTo>
                  <a:lnTo>
                    <a:pt x="52" y="49"/>
                  </a:lnTo>
                  <a:lnTo>
                    <a:pt x="52" y="40"/>
                  </a:lnTo>
                  <a:lnTo>
                    <a:pt x="57" y="35"/>
                  </a:lnTo>
                  <a:lnTo>
                    <a:pt x="61" y="27"/>
                  </a:lnTo>
                  <a:lnTo>
                    <a:pt x="66" y="22"/>
                  </a:lnTo>
                  <a:lnTo>
                    <a:pt x="70" y="18"/>
                  </a:lnTo>
                  <a:lnTo>
                    <a:pt x="79" y="14"/>
                  </a:lnTo>
                  <a:lnTo>
                    <a:pt x="83" y="9"/>
                  </a:lnTo>
                  <a:lnTo>
                    <a:pt x="92" y="5"/>
                  </a:lnTo>
                  <a:lnTo>
                    <a:pt x="101" y="0"/>
                  </a:lnTo>
                  <a:lnTo>
                    <a:pt x="109" y="0"/>
                  </a:lnTo>
                  <a:lnTo>
                    <a:pt x="118" y="0"/>
                  </a:lnTo>
                  <a:lnTo>
                    <a:pt x="127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9" y="5"/>
                  </a:lnTo>
                  <a:lnTo>
                    <a:pt x="153" y="5"/>
                  </a:lnTo>
                  <a:lnTo>
                    <a:pt x="157" y="9"/>
                  </a:lnTo>
                  <a:lnTo>
                    <a:pt x="166" y="14"/>
                  </a:lnTo>
                  <a:lnTo>
                    <a:pt x="171" y="18"/>
                  </a:lnTo>
                  <a:lnTo>
                    <a:pt x="175" y="27"/>
                  </a:lnTo>
                  <a:lnTo>
                    <a:pt x="179" y="31"/>
                  </a:lnTo>
                  <a:lnTo>
                    <a:pt x="184" y="40"/>
                  </a:lnTo>
                  <a:lnTo>
                    <a:pt x="188" y="49"/>
                  </a:lnTo>
                  <a:lnTo>
                    <a:pt x="188" y="57"/>
                  </a:lnTo>
                  <a:lnTo>
                    <a:pt x="188" y="66"/>
                  </a:lnTo>
                  <a:lnTo>
                    <a:pt x="188" y="75"/>
                  </a:lnTo>
                  <a:lnTo>
                    <a:pt x="184" y="84"/>
                  </a:lnTo>
                  <a:lnTo>
                    <a:pt x="184" y="92"/>
                  </a:lnTo>
                  <a:lnTo>
                    <a:pt x="179" y="101"/>
                  </a:lnTo>
                  <a:lnTo>
                    <a:pt x="179" y="110"/>
                  </a:lnTo>
                  <a:lnTo>
                    <a:pt x="179" y="114"/>
                  </a:lnTo>
                  <a:lnTo>
                    <a:pt x="179" y="119"/>
                  </a:lnTo>
                  <a:lnTo>
                    <a:pt x="184" y="123"/>
                  </a:lnTo>
                  <a:lnTo>
                    <a:pt x="284" y="123"/>
                  </a:lnTo>
                  <a:lnTo>
                    <a:pt x="284" y="140"/>
                  </a:lnTo>
                  <a:lnTo>
                    <a:pt x="284" y="153"/>
                  </a:lnTo>
                  <a:lnTo>
                    <a:pt x="284" y="162"/>
                  </a:lnTo>
                  <a:lnTo>
                    <a:pt x="284" y="171"/>
                  </a:lnTo>
                  <a:lnTo>
                    <a:pt x="284" y="184"/>
                  </a:lnTo>
                  <a:lnTo>
                    <a:pt x="289" y="193"/>
                  </a:lnTo>
                  <a:lnTo>
                    <a:pt x="289" y="197"/>
                  </a:lnTo>
                  <a:lnTo>
                    <a:pt x="293" y="206"/>
                  </a:lnTo>
                  <a:lnTo>
                    <a:pt x="297" y="210"/>
                  </a:lnTo>
                  <a:lnTo>
                    <a:pt x="306" y="215"/>
                  </a:lnTo>
                  <a:lnTo>
                    <a:pt x="315" y="215"/>
                  </a:lnTo>
                  <a:lnTo>
                    <a:pt x="319" y="215"/>
                  </a:lnTo>
                  <a:lnTo>
                    <a:pt x="328" y="219"/>
                  </a:lnTo>
                  <a:lnTo>
                    <a:pt x="337" y="219"/>
                  </a:lnTo>
                  <a:lnTo>
                    <a:pt x="345" y="215"/>
                  </a:lnTo>
                  <a:lnTo>
                    <a:pt x="354" y="215"/>
                  </a:lnTo>
                  <a:lnTo>
                    <a:pt x="363" y="215"/>
                  </a:lnTo>
                  <a:lnTo>
                    <a:pt x="372" y="215"/>
                  </a:lnTo>
                  <a:lnTo>
                    <a:pt x="385" y="215"/>
                  </a:lnTo>
                  <a:lnTo>
                    <a:pt x="393" y="215"/>
                  </a:lnTo>
                  <a:lnTo>
                    <a:pt x="402" y="215"/>
                  </a:lnTo>
                  <a:lnTo>
                    <a:pt x="411" y="219"/>
                  </a:lnTo>
                  <a:lnTo>
                    <a:pt x="420" y="223"/>
                  </a:lnTo>
                  <a:lnTo>
                    <a:pt x="424" y="228"/>
                  </a:lnTo>
                  <a:lnTo>
                    <a:pt x="433" y="232"/>
                  </a:lnTo>
                  <a:lnTo>
                    <a:pt x="437" y="241"/>
                  </a:lnTo>
                  <a:lnTo>
                    <a:pt x="437" y="250"/>
                  </a:lnTo>
                  <a:lnTo>
                    <a:pt x="437" y="258"/>
                  </a:lnTo>
                  <a:lnTo>
                    <a:pt x="437" y="267"/>
                  </a:lnTo>
                  <a:lnTo>
                    <a:pt x="437" y="276"/>
                  </a:lnTo>
                  <a:lnTo>
                    <a:pt x="437" y="285"/>
                  </a:lnTo>
                  <a:lnTo>
                    <a:pt x="437" y="289"/>
                  </a:lnTo>
                  <a:lnTo>
                    <a:pt x="442" y="298"/>
                  </a:lnTo>
                  <a:lnTo>
                    <a:pt x="446" y="306"/>
                  </a:lnTo>
                  <a:lnTo>
                    <a:pt x="450" y="311"/>
                  </a:lnTo>
                  <a:lnTo>
                    <a:pt x="455" y="315"/>
                  </a:lnTo>
                  <a:lnTo>
                    <a:pt x="463" y="320"/>
                  </a:lnTo>
                  <a:lnTo>
                    <a:pt x="472" y="320"/>
                  </a:lnTo>
                  <a:lnTo>
                    <a:pt x="481" y="324"/>
                  </a:lnTo>
                  <a:lnTo>
                    <a:pt x="490" y="324"/>
                  </a:lnTo>
                  <a:lnTo>
                    <a:pt x="503" y="328"/>
                  </a:lnTo>
                  <a:lnTo>
                    <a:pt x="512" y="328"/>
                  </a:lnTo>
                  <a:lnTo>
                    <a:pt x="520" y="333"/>
                  </a:lnTo>
                  <a:lnTo>
                    <a:pt x="529" y="333"/>
                  </a:lnTo>
                  <a:lnTo>
                    <a:pt x="538" y="337"/>
                  </a:lnTo>
                  <a:lnTo>
                    <a:pt x="542" y="341"/>
                  </a:lnTo>
                  <a:lnTo>
                    <a:pt x="547" y="346"/>
                  </a:lnTo>
                  <a:lnTo>
                    <a:pt x="555" y="355"/>
                  </a:lnTo>
                  <a:lnTo>
                    <a:pt x="555" y="359"/>
                  </a:lnTo>
                  <a:lnTo>
                    <a:pt x="560" y="368"/>
                  </a:lnTo>
                  <a:lnTo>
                    <a:pt x="564" y="376"/>
                  </a:lnTo>
                  <a:lnTo>
                    <a:pt x="560" y="385"/>
                  </a:lnTo>
                  <a:lnTo>
                    <a:pt x="560" y="394"/>
                  </a:lnTo>
                  <a:lnTo>
                    <a:pt x="555" y="403"/>
                  </a:lnTo>
                  <a:lnTo>
                    <a:pt x="555" y="416"/>
                  </a:lnTo>
                  <a:lnTo>
                    <a:pt x="551" y="425"/>
                  </a:lnTo>
                  <a:lnTo>
                    <a:pt x="551" y="433"/>
                  </a:lnTo>
                  <a:lnTo>
                    <a:pt x="551" y="442"/>
                  </a:lnTo>
                  <a:lnTo>
                    <a:pt x="551" y="451"/>
                  </a:lnTo>
                  <a:lnTo>
                    <a:pt x="555" y="460"/>
                  </a:lnTo>
                  <a:lnTo>
                    <a:pt x="560" y="468"/>
                  </a:lnTo>
                  <a:lnTo>
                    <a:pt x="560" y="473"/>
                  </a:lnTo>
                  <a:lnTo>
                    <a:pt x="568" y="481"/>
                  </a:lnTo>
                  <a:lnTo>
                    <a:pt x="573" y="490"/>
                  </a:lnTo>
                  <a:lnTo>
                    <a:pt x="581" y="494"/>
                  </a:lnTo>
                  <a:lnTo>
                    <a:pt x="590" y="499"/>
                  </a:lnTo>
                  <a:lnTo>
                    <a:pt x="595" y="503"/>
                  </a:lnTo>
                  <a:lnTo>
                    <a:pt x="603" y="503"/>
                  </a:lnTo>
                  <a:lnTo>
                    <a:pt x="612" y="508"/>
                  </a:lnTo>
                  <a:lnTo>
                    <a:pt x="621" y="508"/>
                  </a:lnTo>
                  <a:lnTo>
                    <a:pt x="634" y="508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2" name="Freeform 8"/>
            <p:cNvSpPr>
              <a:spLocks/>
            </p:cNvSpPr>
            <p:nvPr/>
          </p:nvSpPr>
          <p:spPr bwMode="auto">
            <a:xfrm>
              <a:off x="3755" y="2358"/>
              <a:ext cx="845" cy="384"/>
            </a:xfrm>
            <a:custGeom>
              <a:avLst/>
              <a:gdLst>
                <a:gd name="T0" fmla="*/ 634 w 634"/>
                <a:gd name="T1" fmla="*/ 0 h 512"/>
                <a:gd name="T2" fmla="*/ 4 w 634"/>
                <a:gd name="T3" fmla="*/ 512 h 512"/>
                <a:gd name="T4" fmla="*/ 61 w 634"/>
                <a:gd name="T5" fmla="*/ 503 h 512"/>
                <a:gd name="T6" fmla="*/ 61 w 634"/>
                <a:gd name="T7" fmla="*/ 486 h 512"/>
                <a:gd name="T8" fmla="*/ 52 w 634"/>
                <a:gd name="T9" fmla="*/ 464 h 512"/>
                <a:gd name="T10" fmla="*/ 52 w 634"/>
                <a:gd name="T11" fmla="*/ 446 h 512"/>
                <a:gd name="T12" fmla="*/ 57 w 634"/>
                <a:gd name="T13" fmla="*/ 424 h 512"/>
                <a:gd name="T14" fmla="*/ 70 w 634"/>
                <a:gd name="T15" fmla="*/ 411 h 512"/>
                <a:gd name="T16" fmla="*/ 83 w 634"/>
                <a:gd name="T17" fmla="*/ 398 h 512"/>
                <a:gd name="T18" fmla="*/ 105 w 634"/>
                <a:gd name="T19" fmla="*/ 394 h 512"/>
                <a:gd name="T20" fmla="*/ 131 w 634"/>
                <a:gd name="T21" fmla="*/ 394 h 512"/>
                <a:gd name="T22" fmla="*/ 153 w 634"/>
                <a:gd name="T23" fmla="*/ 398 h 512"/>
                <a:gd name="T24" fmla="*/ 171 w 634"/>
                <a:gd name="T25" fmla="*/ 411 h 512"/>
                <a:gd name="T26" fmla="*/ 184 w 634"/>
                <a:gd name="T27" fmla="*/ 424 h 512"/>
                <a:gd name="T28" fmla="*/ 188 w 634"/>
                <a:gd name="T29" fmla="*/ 442 h 512"/>
                <a:gd name="T30" fmla="*/ 188 w 634"/>
                <a:gd name="T31" fmla="*/ 459 h 512"/>
                <a:gd name="T32" fmla="*/ 184 w 634"/>
                <a:gd name="T33" fmla="*/ 477 h 512"/>
                <a:gd name="T34" fmla="*/ 179 w 634"/>
                <a:gd name="T35" fmla="*/ 494 h 512"/>
                <a:gd name="T36" fmla="*/ 179 w 634"/>
                <a:gd name="T37" fmla="*/ 512 h 512"/>
                <a:gd name="T38" fmla="*/ 284 w 634"/>
                <a:gd name="T39" fmla="*/ 494 h 512"/>
                <a:gd name="T40" fmla="*/ 289 w 634"/>
                <a:gd name="T41" fmla="*/ 473 h 512"/>
                <a:gd name="T42" fmla="*/ 289 w 634"/>
                <a:gd name="T43" fmla="*/ 451 h 512"/>
                <a:gd name="T44" fmla="*/ 293 w 634"/>
                <a:gd name="T45" fmla="*/ 433 h 512"/>
                <a:gd name="T46" fmla="*/ 302 w 634"/>
                <a:gd name="T47" fmla="*/ 424 h 512"/>
                <a:gd name="T48" fmla="*/ 315 w 634"/>
                <a:gd name="T49" fmla="*/ 420 h 512"/>
                <a:gd name="T50" fmla="*/ 332 w 634"/>
                <a:gd name="T51" fmla="*/ 416 h 512"/>
                <a:gd name="T52" fmla="*/ 350 w 634"/>
                <a:gd name="T53" fmla="*/ 416 h 512"/>
                <a:gd name="T54" fmla="*/ 363 w 634"/>
                <a:gd name="T55" fmla="*/ 420 h 512"/>
                <a:gd name="T56" fmla="*/ 385 w 634"/>
                <a:gd name="T57" fmla="*/ 420 h 512"/>
                <a:gd name="T58" fmla="*/ 402 w 634"/>
                <a:gd name="T59" fmla="*/ 416 h 512"/>
                <a:gd name="T60" fmla="*/ 420 w 634"/>
                <a:gd name="T61" fmla="*/ 411 h 512"/>
                <a:gd name="T62" fmla="*/ 433 w 634"/>
                <a:gd name="T63" fmla="*/ 398 h 512"/>
                <a:gd name="T64" fmla="*/ 442 w 634"/>
                <a:gd name="T65" fmla="*/ 385 h 512"/>
                <a:gd name="T66" fmla="*/ 442 w 634"/>
                <a:gd name="T67" fmla="*/ 368 h 512"/>
                <a:gd name="T68" fmla="*/ 442 w 634"/>
                <a:gd name="T69" fmla="*/ 350 h 512"/>
                <a:gd name="T70" fmla="*/ 446 w 634"/>
                <a:gd name="T71" fmla="*/ 337 h 512"/>
                <a:gd name="T72" fmla="*/ 450 w 634"/>
                <a:gd name="T73" fmla="*/ 324 h 512"/>
                <a:gd name="T74" fmla="*/ 468 w 634"/>
                <a:gd name="T75" fmla="*/ 315 h 512"/>
                <a:gd name="T76" fmla="*/ 485 w 634"/>
                <a:gd name="T77" fmla="*/ 311 h 512"/>
                <a:gd name="T78" fmla="*/ 507 w 634"/>
                <a:gd name="T79" fmla="*/ 306 h 512"/>
                <a:gd name="T80" fmla="*/ 525 w 634"/>
                <a:gd name="T81" fmla="*/ 302 h 512"/>
                <a:gd name="T82" fmla="*/ 538 w 634"/>
                <a:gd name="T83" fmla="*/ 298 h 512"/>
                <a:gd name="T84" fmla="*/ 551 w 634"/>
                <a:gd name="T85" fmla="*/ 289 h 512"/>
                <a:gd name="T86" fmla="*/ 560 w 634"/>
                <a:gd name="T87" fmla="*/ 276 h 512"/>
                <a:gd name="T88" fmla="*/ 564 w 634"/>
                <a:gd name="T89" fmla="*/ 258 h 512"/>
                <a:gd name="T90" fmla="*/ 564 w 634"/>
                <a:gd name="T91" fmla="*/ 241 h 512"/>
                <a:gd name="T92" fmla="*/ 555 w 634"/>
                <a:gd name="T93" fmla="*/ 219 h 512"/>
                <a:gd name="T94" fmla="*/ 555 w 634"/>
                <a:gd name="T95" fmla="*/ 197 h 512"/>
                <a:gd name="T96" fmla="*/ 555 w 634"/>
                <a:gd name="T97" fmla="*/ 180 h 512"/>
                <a:gd name="T98" fmla="*/ 560 w 634"/>
                <a:gd name="T99" fmla="*/ 167 h 512"/>
                <a:gd name="T100" fmla="*/ 568 w 634"/>
                <a:gd name="T101" fmla="*/ 153 h 512"/>
                <a:gd name="T102" fmla="*/ 581 w 634"/>
                <a:gd name="T103" fmla="*/ 140 h 512"/>
                <a:gd name="T104" fmla="*/ 599 w 634"/>
                <a:gd name="T105" fmla="*/ 132 h 512"/>
                <a:gd name="T106" fmla="*/ 616 w 634"/>
                <a:gd name="T107" fmla="*/ 127 h 512"/>
                <a:gd name="T108" fmla="*/ 634 w 634"/>
                <a:gd name="T109" fmla="*/ 12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34" h="512">
                  <a:moveTo>
                    <a:pt x="634" y="127"/>
                  </a:moveTo>
                  <a:lnTo>
                    <a:pt x="634" y="0"/>
                  </a:lnTo>
                  <a:lnTo>
                    <a:pt x="0" y="0"/>
                  </a:lnTo>
                  <a:lnTo>
                    <a:pt x="4" y="512"/>
                  </a:lnTo>
                  <a:lnTo>
                    <a:pt x="57" y="512"/>
                  </a:lnTo>
                  <a:lnTo>
                    <a:pt x="61" y="503"/>
                  </a:lnTo>
                  <a:lnTo>
                    <a:pt x="61" y="499"/>
                  </a:lnTo>
                  <a:lnTo>
                    <a:pt x="61" y="486"/>
                  </a:lnTo>
                  <a:lnTo>
                    <a:pt x="57" y="477"/>
                  </a:lnTo>
                  <a:lnTo>
                    <a:pt x="52" y="464"/>
                  </a:lnTo>
                  <a:lnTo>
                    <a:pt x="52" y="455"/>
                  </a:lnTo>
                  <a:lnTo>
                    <a:pt x="52" y="446"/>
                  </a:lnTo>
                  <a:lnTo>
                    <a:pt x="52" y="438"/>
                  </a:lnTo>
                  <a:lnTo>
                    <a:pt x="57" y="424"/>
                  </a:lnTo>
                  <a:lnTo>
                    <a:pt x="61" y="416"/>
                  </a:lnTo>
                  <a:lnTo>
                    <a:pt x="70" y="411"/>
                  </a:lnTo>
                  <a:lnTo>
                    <a:pt x="74" y="403"/>
                  </a:lnTo>
                  <a:lnTo>
                    <a:pt x="83" y="398"/>
                  </a:lnTo>
                  <a:lnTo>
                    <a:pt x="96" y="394"/>
                  </a:lnTo>
                  <a:lnTo>
                    <a:pt x="105" y="394"/>
                  </a:lnTo>
                  <a:lnTo>
                    <a:pt x="118" y="389"/>
                  </a:lnTo>
                  <a:lnTo>
                    <a:pt x="131" y="394"/>
                  </a:lnTo>
                  <a:lnTo>
                    <a:pt x="144" y="394"/>
                  </a:lnTo>
                  <a:lnTo>
                    <a:pt x="153" y="398"/>
                  </a:lnTo>
                  <a:lnTo>
                    <a:pt x="162" y="403"/>
                  </a:lnTo>
                  <a:lnTo>
                    <a:pt x="171" y="411"/>
                  </a:lnTo>
                  <a:lnTo>
                    <a:pt x="175" y="416"/>
                  </a:lnTo>
                  <a:lnTo>
                    <a:pt x="184" y="424"/>
                  </a:lnTo>
                  <a:lnTo>
                    <a:pt x="188" y="433"/>
                  </a:lnTo>
                  <a:lnTo>
                    <a:pt x="188" y="442"/>
                  </a:lnTo>
                  <a:lnTo>
                    <a:pt x="188" y="451"/>
                  </a:lnTo>
                  <a:lnTo>
                    <a:pt x="188" y="459"/>
                  </a:lnTo>
                  <a:lnTo>
                    <a:pt x="184" y="468"/>
                  </a:lnTo>
                  <a:lnTo>
                    <a:pt x="184" y="477"/>
                  </a:lnTo>
                  <a:lnTo>
                    <a:pt x="179" y="486"/>
                  </a:lnTo>
                  <a:lnTo>
                    <a:pt x="179" y="494"/>
                  </a:lnTo>
                  <a:lnTo>
                    <a:pt x="179" y="503"/>
                  </a:lnTo>
                  <a:lnTo>
                    <a:pt x="179" y="512"/>
                  </a:lnTo>
                  <a:lnTo>
                    <a:pt x="289" y="512"/>
                  </a:lnTo>
                  <a:lnTo>
                    <a:pt x="284" y="494"/>
                  </a:lnTo>
                  <a:lnTo>
                    <a:pt x="289" y="481"/>
                  </a:lnTo>
                  <a:lnTo>
                    <a:pt x="289" y="473"/>
                  </a:lnTo>
                  <a:lnTo>
                    <a:pt x="289" y="459"/>
                  </a:lnTo>
                  <a:lnTo>
                    <a:pt x="289" y="451"/>
                  </a:lnTo>
                  <a:lnTo>
                    <a:pt x="289" y="442"/>
                  </a:lnTo>
                  <a:lnTo>
                    <a:pt x="293" y="433"/>
                  </a:lnTo>
                  <a:lnTo>
                    <a:pt x="297" y="429"/>
                  </a:lnTo>
                  <a:lnTo>
                    <a:pt x="302" y="424"/>
                  </a:lnTo>
                  <a:lnTo>
                    <a:pt x="310" y="420"/>
                  </a:lnTo>
                  <a:lnTo>
                    <a:pt x="315" y="420"/>
                  </a:lnTo>
                  <a:lnTo>
                    <a:pt x="324" y="416"/>
                  </a:lnTo>
                  <a:lnTo>
                    <a:pt x="332" y="416"/>
                  </a:lnTo>
                  <a:lnTo>
                    <a:pt x="341" y="416"/>
                  </a:lnTo>
                  <a:lnTo>
                    <a:pt x="350" y="416"/>
                  </a:lnTo>
                  <a:lnTo>
                    <a:pt x="354" y="420"/>
                  </a:lnTo>
                  <a:lnTo>
                    <a:pt x="363" y="420"/>
                  </a:lnTo>
                  <a:lnTo>
                    <a:pt x="376" y="420"/>
                  </a:lnTo>
                  <a:lnTo>
                    <a:pt x="385" y="420"/>
                  </a:lnTo>
                  <a:lnTo>
                    <a:pt x="393" y="420"/>
                  </a:lnTo>
                  <a:lnTo>
                    <a:pt x="402" y="416"/>
                  </a:lnTo>
                  <a:lnTo>
                    <a:pt x="415" y="416"/>
                  </a:lnTo>
                  <a:lnTo>
                    <a:pt x="420" y="411"/>
                  </a:lnTo>
                  <a:lnTo>
                    <a:pt x="428" y="407"/>
                  </a:lnTo>
                  <a:lnTo>
                    <a:pt x="433" y="398"/>
                  </a:lnTo>
                  <a:lnTo>
                    <a:pt x="437" y="394"/>
                  </a:lnTo>
                  <a:lnTo>
                    <a:pt x="442" y="385"/>
                  </a:lnTo>
                  <a:lnTo>
                    <a:pt x="442" y="376"/>
                  </a:lnTo>
                  <a:lnTo>
                    <a:pt x="442" y="368"/>
                  </a:lnTo>
                  <a:lnTo>
                    <a:pt x="442" y="359"/>
                  </a:lnTo>
                  <a:lnTo>
                    <a:pt x="442" y="350"/>
                  </a:lnTo>
                  <a:lnTo>
                    <a:pt x="442" y="346"/>
                  </a:lnTo>
                  <a:lnTo>
                    <a:pt x="446" y="337"/>
                  </a:lnTo>
                  <a:lnTo>
                    <a:pt x="446" y="328"/>
                  </a:lnTo>
                  <a:lnTo>
                    <a:pt x="450" y="324"/>
                  </a:lnTo>
                  <a:lnTo>
                    <a:pt x="459" y="320"/>
                  </a:lnTo>
                  <a:lnTo>
                    <a:pt x="468" y="315"/>
                  </a:lnTo>
                  <a:lnTo>
                    <a:pt x="477" y="315"/>
                  </a:lnTo>
                  <a:lnTo>
                    <a:pt x="485" y="311"/>
                  </a:lnTo>
                  <a:lnTo>
                    <a:pt x="494" y="311"/>
                  </a:lnTo>
                  <a:lnTo>
                    <a:pt x="507" y="306"/>
                  </a:lnTo>
                  <a:lnTo>
                    <a:pt x="516" y="306"/>
                  </a:lnTo>
                  <a:lnTo>
                    <a:pt x="525" y="302"/>
                  </a:lnTo>
                  <a:lnTo>
                    <a:pt x="529" y="298"/>
                  </a:lnTo>
                  <a:lnTo>
                    <a:pt x="538" y="298"/>
                  </a:lnTo>
                  <a:lnTo>
                    <a:pt x="547" y="293"/>
                  </a:lnTo>
                  <a:lnTo>
                    <a:pt x="551" y="289"/>
                  </a:lnTo>
                  <a:lnTo>
                    <a:pt x="555" y="280"/>
                  </a:lnTo>
                  <a:lnTo>
                    <a:pt x="560" y="276"/>
                  </a:lnTo>
                  <a:lnTo>
                    <a:pt x="564" y="267"/>
                  </a:lnTo>
                  <a:lnTo>
                    <a:pt x="564" y="258"/>
                  </a:lnTo>
                  <a:lnTo>
                    <a:pt x="564" y="250"/>
                  </a:lnTo>
                  <a:lnTo>
                    <a:pt x="564" y="241"/>
                  </a:lnTo>
                  <a:lnTo>
                    <a:pt x="560" y="228"/>
                  </a:lnTo>
                  <a:lnTo>
                    <a:pt x="555" y="219"/>
                  </a:lnTo>
                  <a:lnTo>
                    <a:pt x="555" y="206"/>
                  </a:lnTo>
                  <a:lnTo>
                    <a:pt x="555" y="197"/>
                  </a:lnTo>
                  <a:lnTo>
                    <a:pt x="555" y="193"/>
                  </a:lnTo>
                  <a:lnTo>
                    <a:pt x="555" y="180"/>
                  </a:lnTo>
                  <a:lnTo>
                    <a:pt x="560" y="171"/>
                  </a:lnTo>
                  <a:lnTo>
                    <a:pt x="560" y="167"/>
                  </a:lnTo>
                  <a:lnTo>
                    <a:pt x="564" y="158"/>
                  </a:lnTo>
                  <a:lnTo>
                    <a:pt x="568" y="153"/>
                  </a:lnTo>
                  <a:lnTo>
                    <a:pt x="577" y="145"/>
                  </a:lnTo>
                  <a:lnTo>
                    <a:pt x="581" y="140"/>
                  </a:lnTo>
                  <a:lnTo>
                    <a:pt x="590" y="136"/>
                  </a:lnTo>
                  <a:lnTo>
                    <a:pt x="599" y="132"/>
                  </a:lnTo>
                  <a:lnTo>
                    <a:pt x="608" y="127"/>
                  </a:lnTo>
                  <a:lnTo>
                    <a:pt x="616" y="127"/>
                  </a:lnTo>
                  <a:lnTo>
                    <a:pt x="625" y="127"/>
                  </a:lnTo>
                  <a:lnTo>
                    <a:pt x="634" y="127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3" name="Freeform 9"/>
            <p:cNvSpPr>
              <a:spLocks/>
            </p:cNvSpPr>
            <p:nvPr/>
          </p:nvSpPr>
          <p:spPr bwMode="auto">
            <a:xfrm>
              <a:off x="4128" y="2453"/>
              <a:ext cx="939" cy="578"/>
            </a:xfrm>
            <a:custGeom>
              <a:avLst/>
              <a:gdLst>
                <a:gd name="T0" fmla="*/ 284 w 704"/>
                <a:gd name="T1" fmla="*/ 123 h 770"/>
                <a:gd name="T2" fmla="*/ 275 w 704"/>
                <a:gd name="T3" fmla="*/ 57 h 770"/>
                <a:gd name="T4" fmla="*/ 306 w 704"/>
                <a:gd name="T5" fmla="*/ 9 h 770"/>
                <a:gd name="T6" fmla="*/ 385 w 704"/>
                <a:gd name="T7" fmla="*/ 0 h 770"/>
                <a:gd name="T8" fmla="*/ 424 w 704"/>
                <a:gd name="T9" fmla="*/ 31 h 770"/>
                <a:gd name="T10" fmla="*/ 433 w 704"/>
                <a:gd name="T11" fmla="*/ 83 h 770"/>
                <a:gd name="T12" fmla="*/ 428 w 704"/>
                <a:gd name="T13" fmla="*/ 140 h 770"/>
                <a:gd name="T14" fmla="*/ 463 w 704"/>
                <a:gd name="T15" fmla="*/ 175 h 770"/>
                <a:gd name="T16" fmla="*/ 524 w 704"/>
                <a:gd name="T17" fmla="*/ 188 h 770"/>
                <a:gd name="T18" fmla="*/ 546 w 704"/>
                <a:gd name="T19" fmla="*/ 214 h 770"/>
                <a:gd name="T20" fmla="*/ 546 w 704"/>
                <a:gd name="T21" fmla="*/ 249 h 770"/>
                <a:gd name="T22" fmla="*/ 568 w 704"/>
                <a:gd name="T23" fmla="*/ 284 h 770"/>
                <a:gd name="T24" fmla="*/ 616 w 704"/>
                <a:gd name="T25" fmla="*/ 293 h 770"/>
                <a:gd name="T26" fmla="*/ 664 w 704"/>
                <a:gd name="T27" fmla="*/ 289 h 770"/>
                <a:gd name="T28" fmla="*/ 695 w 704"/>
                <a:gd name="T29" fmla="*/ 306 h 770"/>
                <a:gd name="T30" fmla="*/ 704 w 704"/>
                <a:gd name="T31" fmla="*/ 363 h 770"/>
                <a:gd name="T32" fmla="*/ 695 w 704"/>
                <a:gd name="T33" fmla="*/ 442 h 770"/>
                <a:gd name="T34" fmla="*/ 664 w 704"/>
                <a:gd name="T35" fmla="*/ 459 h 770"/>
                <a:gd name="T36" fmla="*/ 612 w 704"/>
                <a:gd name="T37" fmla="*/ 459 h 770"/>
                <a:gd name="T38" fmla="*/ 573 w 704"/>
                <a:gd name="T39" fmla="*/ 464 h 770"/>
                <a:gd name="T40" fmla="*/ 551 w 704"/>
                <a:gd name="T41" fmla="*/ 485 h 770"/>
                <a:gd name="T42" fmla="*/ 546 w 704"/>
                <a:gd name="T43" fmla="*/ 529 h 770"/>
                <a:gd name="T44" fmla="*/ 520 w 704"/>
                <a:gd name="T45" fmla="*/ 560 h 770"/>
                <a:gd name="T46" fmla="*/ 476 w 704"/>
                <a:gd name="T47" fmla="*/ 573 h 770"/>
                <a:gd name="T48" fmla="*/ 433 w 704"/>
                <a:gd name="T49" fmla="*/ 595 h 770"/>
                <a:gd name="T50" fmla="*/ 424 w 704"/>
                <a:gd name="T51" fmla="*/ 634 h 770"/>
                <a:gd name="T52" fmla="*/ 433 w 704"/>
                <a:gd name="T53" fmla="*/ 691 h 770"/>
                <a:gd name="T54" fmla="*/ 415 w 704"/>
                <a:gd name="T55" fmla="*/ 739 h 770"/>
                <a:gd name="T56" fmla="*/ 380 w 704"/>
                <a:gd name="T57" fmla="*/ 765 h 770"/>
                <a:gd name="T58" fmla="*/ 328 w 704"/>
                <a:gd name="T59" fmla="*/ 770 h 770"/>
                <a:gd name="T60" fmla="*/ 288 w 704"/>
                <a:gd name="T61" fmla="*/ 748 h 770"/>
                <a:gd name="T62" fmla="*/ 271 w 704"/>
                <a:gd name="T63" fmla="*/ 713 h 770"/>
                <a:gd name="T64" fmla="*/ 275 w 704"/>
                <a:gd name="T65" fmla="*/ 665 h 770"/>
                <a:gd name="T66" fmla="*/ 280 w 704"/>
                <a:gd name="T67" fmla="*/ 625 h 770"/>
                <a:gd name="T68" fmla="*/ 253 w 704"/>
                <a:gd name="T69" fmla="*/ 599 h 770"/>
                <a:gd name="T70" fmla="*/ 210 w 704"/>
                <a:gd name="T71" fmla="*/ 586 h 770"/>
                <a:gd name="T72" fmla="*/ 166 w 704"/>
                <a:gd name="T73" fmla="*/ 573 h 770"/>
                <a:gd name="T74" fmla="*/ 157 w 704"/>
                <a:gd name="T75" fmla="*/ 525 h 770"/>
                <a:gd name="T76" fmla="*/ 144 w 704"/>
                <a:gd name="T77" fmla="*/ 490 h 770"/>
                <a:gd name="T78" fmla="*/ 100 w 704"/>
                <a:gd name="T79" fmla="*/ 477 h 770"/>
                <a:gd name="T80" fmla="*/ 61 w 704"/>
                <a:gd name="T81" fmla="*/ 481 h 770"/>
                <a:gd name="T82" fmla="*/ 13 w 704"/>
                <a:gd name="T83" fmla="*/ 468 h 770"/>
                <a:gd name="T84" fmla="*/ 0 w 704"/>
                <a:gd name="T85" fmla="*/ 415 h 770"/>
                <a:gd name="T86" fmla="*/ 4 w 704"/>
                <a:gd name="T87" fmla="*/ 346 h 770"/>
                <a:gd name="T88" fmla="*/ 17 w 704"/>
                <a:gd name="T89" fmla="*/ 297 h 770"/>
                <a:gd name="T90" fmla="*/ 52 w 704"/>
                <a:gd name="T91" fmla="*/ 289 h 770"/>
                <a:gd name="T92" fmla="*/ 105 w 704"/>
                <a:gd name="T93" fmla="*/ 293 h 770"/>
                <a:gd name="T94" fmla="*/ 153 w 704"/>
                <a:gd name="T95" fmla="*/ 276 h 770"/>
                <a:gd name="T96" fmla="*/ 157 w 704"/>
                <a:gd name="T97" fmla="*/ 232 h 770"/>
                <a:gd name="T98" fmla="*/ 175 w 704"/>
                <a:gd name="T99" fmla="*/ 193 h 770"/>
                <a:gd name="T100" fmla="*/ 223 w 704"/>
                <a:gd name="T101" fmla="*/ 179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04" h="770">
                  <a:moveTo>
                    <a:pt x="267" y="162"/>
                  </a:moveTo>
                  <a:lnTo>
                    <a:pt x="275" y="153"/>
                  </a:lnTo>
                  <a:lnTo>
                    <a:pt x="280" y="144"/>
                  </a:lnTo>
                  <a:lnTo>
                    <a:pt x="284" y="136"/>
                  </a:lnTo>
                  <a:lnTo>
                    <a:pt x="284" y="123"/>
                  </a:lnTo>
                  <a:lnTo>
                    <a:pt x="280" y="109"/>
                  </a:lnTo>
                  <a:lnTo>
                    <a:pt x="275" y="96"/>
                  </a:lnTo>
                  <a:lnTo>
                    <a:pt x="275" y="83"/>
                  </a:lnTo>
                  <a:lnTo>
                    <a:pt x="271" y="66"/>
                  </a:lnTo>
                  <a:lnTo>
                    <a:pt x="275" y="57"/>
                  </a:lnTo>
                  <a:lnTo>
                    <a:pt x="275" y="48"/>
                  </a:lnTo>
                  <a:lnTo>
                    <a:pt x="280" y="35"/>
                  </a:lnTo>
                  <a:lnTo>
                    <a:pt x="288" y="22"/>
                  </a:lnTo>
                  <a:lnTo>
                    <a:pt x="297" y="13"/>
                  </a:lnTo>
                  <a:lnTo>
                    <a:pt x="306" y="9"/>
                  </a:lnTo>
                  <a:lnTo>
                    <a:pt x="319" y="5"/>
                  </a:lnTo>
                  <a:lnTo>
                    <a:pt x="332" y="0"/>
                  </a:lnTo>
                  <a:lnTo>
                    <a:pt x="350" y="0"/>
                  </a:lnTo>
                  <a:lnTo>
                    <a:pt x="371" y="0"/>
                  </a:lnTo>
                  <a:lnTo>
                    <a:pt x="385" y="0"/>
                  </a:lnTo>
                  <a:lnTo>
                    <a:pt x="398" y="5"/>
                  </a:lnTo>
                  <a:lnTo>
                    <a:pt x="402" y="9"/>
                  </a:lnTo>
                  <a:lnTo>
                    <a:pt x="411" y="13"/>
                  </a:lnTo>
                  <a:lnTo>
                    <a:pt x="420" y="22"/>
                  </a:lnTo>
                  <a:lnTo>
                    <a:pt x="424" y="31"/>
                  </a:lnTo>
                  <a:lnTo>
                    <a:pt x="433" y="40"/>
                  </a:lnTo>
                  <a:lnTo>
                    <a:pt x="433" y="48"/>
                  </a:lnTo>
                  <a:lnTo>
                    <a:pt x="437" y="61"/>
                  </a:lnTo>
                  <a:lnTo>
                    <a:pt x="437" y="74"/>
                  </a:lnTo>
                  <a:lnTo>
                    <a:pt x="433" y="83"/>
                  </a:lnTo>
                  <a:lnTo>
                    <a:pt x="433" y="92"/>
                  </a:lnTo>
                  <a:lnTo>
                    <a:pt x="428" y="105"/>
                  </a:lnTo>
                  <a:lnTo>
                    <a:pt x="424" y="123"/>
                  </a:lnTo>
                  <a:lnTo>
                    <a:pt x="424" y="131"/>
                  </a:lnTo>
                  <a:lnTo>
                    <a:pt x="428" y="140"/>
                  </a:lnTo>
                  <a:lnTo>
                    <a:pt x="428" y="149"/>
                  </a:lnTo>
                  <a:lnTo>
                    <a:pt x="437" y="158"/>
                  </a:lnTo>
                  <a:lnTo>
                    <a:pt x="446" y="162"/>
                  </a:lnTo>
                  <a:lnTo>
                    <a:pt x="454" y="171"/>
                  </a:lnTo>
                  <a:lnTo>
                    <a:pt x="463" y="175"/>
                  </a:lnTo>
                  <a:lnTo>
                    <a:pt x="476" y="175"/>
                  </a:lnTo>
                  <a:lnTo>
                    <a:pt x="489" y="179"/>
                  </a:lnTo>
                  <a:lnTo>
                    <a:pt x="498" y="179"/>
                  </a:lnTo>
                  <a:lnTo>
                    <a:pt x="511" y="184"/>
                  </a:lnTo>
                  <a:lnTo>
                    <a:pt x="524" y="188"/>
                  </a:lnTo>
                  <a:lnTo>
                    <a:pt x="529" y="193"/>
                  </a:lnTo>
                  <a:lnTo>
                    <a:pt x="538" y="197"/>
                  </a:lnTo>
                  <a:lnTo>
                    <a:pt x="542" y="201"/>
                  </a:lnTo>
                  <a:lnTo>
                    <a:pt x="542" y="206"/>
                  </a:lnTo>
                  <a:lnTo>
                    <a:pt x="546" y="214"/>
                  </a:lnTo>
                  <a:lnTo>
                    <a:pt x="546" y="219"/>
                  </a:lnTo>
                  <a:lnTo>
                    <a:pt x="551" y="227"/>
                  </a:lnTo>
                  <a:lnTo>
                    <a:pt x="551" y="236"/>
                  </a:lnTo>
                  <a:lnTo>
                    <a:pt x="546" y="245"/>
                  </a:lnTo>
                  <a:lnTo>
                    <a:pt x="546" y="249"/>
                  </a:lnTo>
                  <a:lnTo>
                    <a:pt x="551" y="258"/>
                  </a:lnTo>
                  <a:lnTo>
                    <a:pt x="555" y="267"/>
                  </a:lnTo>
                  <a:lnTo>
                    <a:pt x="559" y="276"/>
                  </a:lnTo>
                  <a:lnTo>
                    <a:pt x="564" y="280"/>
                  </a:lnTo>
                  <a:lnTo>
                    <a:pt x="568" y="284"/>
                  </a:lnTo>
                  <a:lnTo>
                    <a:pt x="577" y="289"/>
                  </a:lnTo>
                  <a:lnTo>
                    <a:pt x="590" y="289"/>
                  </a:lnTo>
                  <a:lnTo>
                    <a:pt x="599" y="293"/>
                  </a:lnTo>
                  <a:lnTo>
                    <a:pt x="608" y="293"/>
                  </a:lnTo>
                  <a:lnTo>
                    <a:pt x="616" y="293"/>
                  </a:lnTo>
                  <a:lnTo>
                    <a:pt x="629" y="289"/>
                  </a:lnTo>
                  <a:lnTo>
                    <a:pt x="638" y="289"/>
                  </a:lnTo>
                  <a:lnTo>
                    <a:pt x="647" y="289"/>
                  </a:lnTo>
                  <a:lnTo>
                    <a:pt x="656" y="289"/>
                  </a:lnTo>
                  <a:lnTo>
                    <a:pt x="664" y="289"/>
                  </a:lnTo>
                  <a:lnTo>
                    <a:pt x="673" y="289"/>
                  </a:lnTo>
                  <a:lnTo>
                    <a:pt x="677" y="293"/>
                  </a:lnTo>
                  <a:lnTo>
                    <a:pt x="682" y="293"/>
                  </a:lnTo>
                  <a:lnTo>
                    <a:pt x="691" y="297"/>
                  </a:lnTo>
                  <a:lnTo>
                    <a:pt x="695" y="306"/>
                  </a:lnTo>
                  <a:lnTo>
                    <a:pt x="699" y="315"/>
                  </a:lnTo>
                  <a:lnTo>
                    <a:pt x="699" y="319"/>
                  </a:lnTo>
                  <a:lnTo>
                    <a:pt x="704" y="328"/>
                  </a:lnTo>
                  <a:lnTo>
                    <a:pt x="704" y="346"/>
                  </a:lnTo>
                  <a:lnTo>
                    <a:pt x="704" y="363"/>
                  </a:lnTo>
                  <a:lnTo>
                    <a:pt x="704" y="385"/>
                  </a:lnTo>
                  <a:lnTo>
                    <a:pt x="699" y="407"/>
                  </a:lnTo>
                  <a:lnTo>
                    <a:pt x="699" y="420"/>
                  </a:lnTo>
                  <a:lnTo>
                    <a:pt x="699" y="433"/>
                  </a:lnTo>
                  <a:lnTo>
                    <a:pt x="695" y="442"/>
                  </a:lnTo>
                  <a:lnTo>
                    <a:pt x="691" y="446"/>
                  </a:lnTo>
                  <a:lnTo>
                    <a:pt x="686" y="450"/>
                  </a:lnTo>
                  <a:lnTo>
                    <a:pt x="677" y="455"/>
                  </a:lnTo>
                  <a:lnTo>
                    <a:pt x="673" y="459"/>
                  </a:lnTo>
                  <a:lnTo>
                    <a:pt x="664" y="459"/>
                  </a:lnTo>
                  <a:lnTo>
                    <a:pt x="651" y="459"/>
                  </a:lnTo>
                  <a:lnTo>
                    <a:pt x="638" y="459"/>
                  </a:lnTo>
                  <a:lnTo>
                    <a:pt x="629" y="459"/>
                  </a:lnTo>
                  <a:lnTo>
                    <a:pt x="621" y="459"/>
                  </a:lnTo>
                  <a:lnTo>
                    <a:pt x="612" y="459"/>
                  </a:lnTo>
                  <a:lnTo>
                    <a:pt x="603" y="459"/>
                  </a:lnTo>
                  <a:lnTo>
                    <a:pt x="594" y="459"/>
                  </a:lnTo>
                  <a:lnTo>
                    <a:pt x="586" y="459"/>
                  </a:lnTo>
                  <a:lnTo>
                    <a:pt x="577" y="459"/>
                  </a:lnTo>
                  <a:lnTo>
                    <a:pt x="573" y="464"/>
                  </a:lnTo>
                  <a:lnTo>
                    <a:pt x="568" y="464"/>
                  </a:lnTo>
                  <a:lnTo>
                    <a:pt x="559" y="468"/>
                  </a:lnTo>
                  <a:lnTo>
                    <a:pt x="555" y="477"/>
                  </a:lnTo>
                  <a:lnTo>
                    <a:pt x="551" y="481"/>
                  </a:lnTo>
                  <a:lnTo>
                    <a:pt x="551" y="485"/>
                  </a:lnTo>
                  <a:lnTo>
                    <a:pt x="546" y="494"/>
                  </a:lnTo>
                  <a:lnTo>
                    <a:pt x="546" y="499"/>
                  </a:lnTo>
                  <a:lnTo>
                    <a:pt x="546" y="507"/>
                  </a:lnTo>
                  <a:lnTo>
                    <a:pt x="546" y="516"/>
                  </a:lnTo>
                  <a:lnTo>
                    <a:pt x="546" y="529"/>
                  </a:lnTo>
                  <a:lnTo>
                    <a:pt x="542" y="538"/>
                  </a:lnTo>
                  <a:lnTo>
                    <a:pt x="542" y="547"/>
                  </a:lnTo>
                  <a:lnTo>
                    <a:pt x="533" y="551"/>
                  </a:lnTo>
                  <a:lnTo>
                    <a:pt x="529" y="555"/>
                  </a:lnTo>
                  <a:lnTo>
                    <a:pt x="520" y="560"/>
                  </a:lnTo>
                  <a:lnTo>
                    <a:pt x="511" y="564"/>
                  </a:lnTo>
                  <a:lnTo>
                    <a:pt x="503" y="564"/>
                  </a:lnTo>
                  <a:lnTo>
                    <a:pt x="494" y="568"/>
                  </a:lnTo>
                  <a:lnTo>
                    <a:pt x="485" y="568"/>
                  </a:lnTo>
                  <a:lnTo>
                    <a:pt x="476" y="573"/>
                  </a:lnTo>
                  <a:lnTo>
                    <a:pt x="463" y="573"/>
                  </a:lnTo>
                  <a:lnTo>
                    <a:pt x="459" y="577"/>
                  </a:lnTo>
                  <a:lnTo>
                    <a:pt x="450" y="582"/>
                  </a:lnTo>
                  <a:lnTo>
                    <a:pt x="441" y="586"/>
                  </a:lnTo>
                  <a:lnTo>
                    <a:pt x="433" y="595"/>
                  </a:lnTo>
                  <a:lnTo>
                    <a:pt x="428" y="599"/>
                  </a:lnTo>
                  <a:lnTo>
                    <a:pt x="424" y="608"/>
                  </a:lnTo>
                  <a:lnTo>
                    <a:pt x="424" y="617"/>
                  </a:lnTo>
                  <a:lnTo>
                    <a:pt x="424" y="625"/>
                  </a:lnTo>
                  <a:lnTo>
                    <a:pt x="424" y="634"/>
                  </a:lnTo>
                  <a:lnTo>
                    <a:pt x="428" y="647"/>
                  </a:lnTo>
                  <a:lnTo>
                    <a:pt x="428" y="656"/>
                  </a:lnTo>
                  <a:lnTo>
                    <a:pt x="433" y="665"/>
                  </a:lnTo>
                  <a:lnTo>
                    <a:pt x="433" y="678"/>
                  </a:lnTo>
                  <a:lnTo>
                    <a:pt x="433" y="691"/>
                  </a:lnTo>
                  <a:lnTo>
                    <a:pt x="433" y="700"/>
                  </a:lnTo>
                  <a:lnTo>
                    <a:pt x="428" y="708"/>
                  </a:lnTo>
                  <a:lnTo>
                    <a:pt x="424" y="722"/>
                  </a:lnTo>
                  <a:lnTo>
                    <a:pt x="420" y="730"/>
                  </a:lnTo>
                  <a:lnTo>
                    <a:pt x="415" y="739"/>
                  </a:lnTo>
                  <a:lnTo>
                    <a:pt x="406" y="748"/>
                  </a:lnTo>
                  <a:lnTo>
                    <a:pt x="402" y="752"/>
                  </a:lnTo>
                  <a:lnTo>
                    <a:pt x="398" y="756"/>
                  </a:lnTo>
                  <a:lnTo>
                    <a:pt x="389" y="761"/>
                  </a:lnTo>
                  <a:lnTo>
                    <a:pt x="380" y="765"/>
                  </a:lnTo>
                  <a:lnTo>
                    <a:pt x="376" y="765"/>
                  </a:lnTo>
                  <a:lnTo>
                    <a:pt x="363" y="770"/>
                  </a:lnTo>
                  <a:lnTo>
                    <a:pt x="350" y="770"/>
                  </a:lnTo>
                  <a:lnTo>
                    <a:pt x="336" y="770"/>
                  </a:lnTo>
                  <a:lnTo>
                    <a:pt x="328" y="770"/>
                  </a:lnTo>
                  <a:lnTo>
                    <a:pt x="319" y="765"/>
                  </a:lnTo>
                  <a:lnTo>
                    <a:pt x="310" y="765"/>
                  </a:lnTo>
                  <a:lnTo>
                    <a:pt x="301" y="761"/>
                  </a:lnTo>
                  <a:lnTo>
                    <a:pt x="297" y="756"/>
                  </a:lnTo>
                  <a:lnTo>
                    <a:pt x="288" y="748"/>
                  </a:lnTo>
                  <a:lnTo>
                    <a:pt x="284" y="743"/>
                  </a:lnTo>
                  <a:lnTo>
                    <a:pt x="280" y="735"/>
                  </a:lnTo>
                  <a:lnTo>
                    <a:pt x="275" y="730"/>
                  </a:lnTo>
                  <a:lnTo>
                    <a:pt x="271" y="722"/>
                  </a:lnTo>
                  <a:lnTo>
                    <a:pt x="271" y="713"/>
                  </a:lnTo>
                  <a:lnTo>
                    <a:pt x="271" y="704"/>
                  </a:lnTo>
                  <a:lnTo>
                    <a:pt x="271" y="695"/>
                  </a:lnTo>
                  <a:lnTo>
                    <a:pt x="271" y="687"/>
                  </a:lnTo>
                  <a:lnTo>
                    <a:pt x="275" y="678"/>
                  </a:lnTo>
                  <a:lnTo>
                    <a:pt x="275" y="665"/>
                  </a:lnTo>
                  <a:lnTo>
                    <a:pt x="280" y="656"/>
                  </a:lnTo>
                  <a:lnTo>
                    <a:pt x="280" y="647"/>
                  </a:lnTo>
                  <a:lnTo>
                    <a:pt x="280" y="638"/>
                  </a:lnTo>
                  <a:lnTo>
                    <a:pt x="280" y="634"/>
                  </a:lnTo>
                  <a:lnTo>
                    <a:pt x="280" y="625"/>
                  </a:lnTo>
                  <a:lnTo>
                    <a:pt x="275" y="617"/>
                  </a:lnTo>
                  <a:lnTo>
                    <a:pt x="271" y="612"/>
                  </a:lnTo>
                  <a:lnTo>
                    <a:pt x="262" y="608"/>
                  </a:lnTo>
                  <a:lnTo>
                    <a:pt x="258" y="603"/>
                  </a:lnTo>
                  <a:lnTo>
                    <a:pt x="253" y="599"/>
                  </a:lnTo>
                  <a:lnTo>
                    <a:pt x="245" y="595"/>
                  </a:lnTo>
                  <a:lnTo>
                    <a:pt x="236" y="595"/>
                  </a:lnTo>
                  <a:lnTo>
                    <a:pt x="227" y="590"/>
                  </a:lnTo>
                  <a:lnTo>
                    <a:pt x="218" y="590"/>
                  </a:lnTo>
                  <a:lnTo>
                    <a:pt x="210" y="586"/>
                  </a:lnTo>
                  <a:lnTo>
                    <a:pt x="201" y="586"/>
                  </a:lnTo>
                  <a:lnTo>
                    <a:pt x="192" y="582"/>
                  </a:lnTo>
                  <a:lnTo>
                    <a:pt x="179" y="577"/>
                  </a:lnTo>
                  <a:lnTo>
                    <a:pt x="175" y="577"/>
                  </a:lnTo>
                  <a:lnTo>
                    <a:pt x="166" y="573"/>
                  </a:lnTo>
                  <a:lnTo>
                    <a:pt x="162" y="564"/>
                  </a:lnTo>
                  <a:lnTo>
                    <a:pt x="157" y="555"/>
                  </a:lnTo>
                  <a:lnTo>
                    <a:pt x="157" y="547"/>
                  </a:lnTo>
                  <a:lnTo>
                    <a:pt x="157" y="538"/>
                  </a:lnTo>
                  <a:lnTo>
                    <a:pt x="157" y="525"/>
                  </a:lnTo>
                  <a:lnTo>
                    <a:pt x="157" y="520"/>
                  </a:lnTo>
                  <a:lnTo>
                    <a:pt x="157" y="512"/>
                  </a:lnTo>
                  <a:lnTo>
                    <a:pt x="153" y="503"/>
                  </a:lnTo>
                  <a:lnTo>
                    <a:pt x="148" y="494"/>
                  </a:lnTo>
                  <a:lnTo>
                    <a:pt x="144" y="490"/>
                  </a:lnTo>
                  <a:lnTo>
                    <a:pt x="140" y="485"/>
                  </a:lnTo>
                  <a:lnTo>
                    <a:pt x="131" y="481"/>
                  </a:lnTo>
                  <a:lnTo>
                    <a:pt x="122" y="477"/>
                  </a:lnTo>
                  <a:lnTo>
                    <a:pt x="109" y="477"/>
                  </a:lnTo>
                  <a:lnTo>
                    <a:pt x="100" y="477"/>
                  </a:lnTo>
                  <a:lnTo>
                    <a:pt x="92" y="477"/>
                  </a:lnTo>
                  <a:lnTo>
                    <a:pt x="83" y="477"/>
                  </a:lnTo>
                  <a:lnTo>
                    <a:pt x="79" y="477"/>
                  </a:lnTo>
                  <a:lnTo>
                    <a:pt x="70" y="481"/>
                  </a:lnTo>
                  <a:lnTo>
                    <a:pt x="61" y="481"/>
                  </a:lnTo>
                  <a:lnTo>
                    <a:pt x="48" y="481"/>
                  </a:lnTo>
                  <a:lnTo>
                    <a:pt x="39" y="481"/>
                  </a:lnTo>
                  <a:lnTo>
                    <a:pt x="30" y="477"/>
                  </a:lnTo>
                  <a:lnTo>
                    <a:pt x="22" y="472"/>
                  </a:lnTo>
                  <a:lnTo>
                    <a:pt x="13" y="468"/>
                  </a:lnTo>
                  <a:lnTo>
                    <a:pt x="9" y="464"/>
                  </a:lnTo>
                  <a:lnTo>
                    <a:pt x="9" y="455"/>
                  </a:lnTo>
                  <a:lnTo>
                    <a:pt x="4" y="442"/>
                  </a:lnTo>
                  <a:lnTo>
                    <a:pt x="4" y="429"/>
                  </a:lnTo>
                  <a:lnTo>
                    <a:pt x="0" y="415"/>
                  </a:lnTo>
                  <a:lnTo>
                    <a:pt x="0" y="402"/>
                  </a:lnTo>
                  <a:lnTo>
                    <a:pt x="4" y="385"/>
                  </a:lnTo>
                  <a:lnTo>
                    <a:pt x="4" y="372"/>
                  </a:lnTo>
                  <a:lnTo>
                    <a:pt x="4" y="359"/>
                  </a:lnTo>
                  <a:lnTo>
                    <a:pt x="4" y="346"/>
                  </a:lnTo>
                  <a:lnTo>
                    <a:pt x="4" y="332"/>
                  </a:lnTo>
                  <a:lnTo>
                    <a:pt x="9" y="319"/>
                  </a:lnTo>
                  <a:lnTo>
                    <a:pt x="9" y="311"/>
                  </a:lnTo>
                  <a:lnTo>
                    <a:pt x="13" y="306"/>
                  </a:lnTo>
                  <a:lnTo>
                    <a:pt x="17" y="297"/>
                  </a:lnTo>
                  <a:lnTo>
                    <a:pt x="22" y="297"/>
                  </a:lnTo>
                  <a:lnTo>
                    <a:pt x="30" y="293"/>
                  </a:lnTo>
                  <a:lnTo>
                    <a:pt x="35" y="289"/>
                  </a:lnTo>
                  <a:lnTo>
                    <a:pt x="44" y="289"/>
                  </a:lnTo>
                  <a:lnTo>
                    <a:pt x="52" y="289"/>
                  </a:lnTo>
                  <a:lnTo>
                    <a:pt x="61" y="289"/>
                  </a:lnTo>
                  <a:lnTo>
                    <a:pt x="74" y="289"/>
                  </a:lnTo>
                  <a:lnTo>
                    <a:pt x="83" y="289"/>
                  </a:lnTo>
                  <a:lnTo>
                    <a:pt x="92" y="293"/>
                  </a:lnTo>
                  <a:lnTo>
                    <a:pt x="105" y="293"/>
                  </a:lnTo>
                  <a:lnTo>
                    <a:pt x="118" y="289"/>
                  </a:lnTo>
                  <a:lnTo>
                    <a:pt x="127" y="289"/>
                  </a:lnTo>
                  <a:lnTo>
                    <a:pt x="140" y="284"/>
                  </a:lnTo>
                  <a:lnTo>
                    <a:pt x="144" y="280"/>
                  </a:lnTo>
                  <a:lnTo>
                    <a:pt x="153" y="276"/>
                  </a:lnTo>
                  <a:lnTo>
                    <a:pt x="157" y="267"/>
                  </a:lnTo>
                  <a:lnTo>
                    <a:pt x="157" y="258"/>
                  </a:lnTo>
                  <a:lnTo>
                    <a:pt x="162" y="249"/>
                  </a:lnTo>
                  <a:lnTo>
                    <a:pt x="162" y="245"/>
                  </a:lnTo>
                  <a:lnTo>
                    <a:pt x="157" y="232"/>
                  </a:lnTo>
                  <a:lnTo>
                    <a:pt x="162" y="223"/>
                  </a:lnTo>
                  <a:lnTo>
                    <a:pt x="162" y="214"/>
                  </a:lnTo>
                  <a:lnTo>
                    <a:pt x="166" y="206"/>
                  </a:lnTo>
                  <a:lnTo>
                    <a:pt x="170" y="197"/>
                  </a:lnTo>
                  <a:lnTo>
                    <a:pt x="175" y="193"/>
                  </a:lnTo>
                  <a:lnTo>
                    <a:pt x="183" y="188"/>
                  </a:lnTo>
                  <a:lnTo>
                    <a:pt x="197" y="184"/>
                  </a:lnTo>
                  <a:lnTo>
                    <a:pt x="205" y="184"/>
                  </a:lnTo>
                  <a:lnTo>
                    <a:pt x="214" y="179"/>
                  </a:lnTo>
                  <a:lnTo>
                    <a:pt x="223" y="179"/>
                  </a:lnTo>
                  <a:lnTo>
                    <a:pt x="236" y="175"/>
                  </a:lnTo>
                  <a:lnTo>
                    <a:pt x="249" y="175"/>
                  </a:lnTo>
                  <a:lnTo>
                    <a:pt x="258" y="166"/>
                  </a:lnTo>
                  <a:lnTo>
                    <a:pt x="267" y="162"/>
                  </a:lnTo>
                  <a:close/>
                </a:path>
              </a:pathLst>
            </a:custGeom>
            <a:solidFill>
              <a:schemeClr val="hlink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41300"/>
            <a:ext cx="7162800" cy="612775"/>
          </a:xfrm>
          <a:noFill/>
          <a:ln/>
        </p:spPr>
        <p:txBody>
          <a:bodyPr anchor="ctr"/>
          <a:lstStyle/>
          <a:p>
            <a:r>
              <a:rPr lang="en-US"/>
              <a:t>Ease of Implementation</a:t>
            </a:r>
            <a:endParaRPr lang="en-US" sz="1600" b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147763"/>
            <a:ext cx="7645400" cy="3417887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/>
              <a:t>Never really easy, just degrees of difficulty 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/>
              <a:t>Technical and functional implementation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/>
              <a:t>Implementation requires a lot of effort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/>
              <a:t>Made more difficult by business realities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Limited time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Limited resources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Limited budget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/>
              <a:t>Vendor resources/tools can make a difference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1800"/>
              <a:t>Include questions in reference checks: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How long to implement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How many company resources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Char char="–"/>
            </a:pPr>
            <a:r>
              <a:rPr lang="en-US"/>
              <a:t>Actual expenditures</a:t>
            </a:r>
            <a:endParaRPr lang="en-US" b="1"/>
          </a:p>
          <a:p>
            <a:endParaRPr lang="en-US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1147763" y="5672138"/>
            <a:ext cx="6797675" cy="650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Arial" charset="0"/>
              </a:rPr>
              <a:t>Ease of implementation may best be measured by the</a:t>
            </a:r>
          </a:p>
          <a:p>
            <a:r>
              <a:rPr lang="en-US">
                <a:latin typeface="Arial" charset="0"/>
              </a:rPr>
              <a:t>time and resources required vs. those which were expected. </a:t>
            </a:r>
          </a:p>
        </p:txBody>
      </p:sp>
      <p:sp>
        <p:nvSpPr>
          <p:cNvPr id="258053" name="Oval 5"/>
          <p:cNvSpPr>
            <a:spLocks noChangeArrowheads="1"/>
          </p:cNvSpPr>
          <p:nvPr/>
        </p:nvSpPr>
        <p:spPr bwMode="auto">
          <a:xfrm>
            <a:off x="5786438" y="4395788"/>
            <a:ext cx="22225" cy="12700"/>
          </a:xfrm>
          <a:prstGeom prst="ellipse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8054" name="Group 6"/>
          <p:cNvGrpSpPr>
            <a:grpSpLocks/>
          </p:cNvGrpSpPr>
          <p:nvPr/>
        </p:nvGrpSpPr>
        <p:grpSpPr bwMode="auto">
          <a:xfrm>
            <a:off x="5994400" y="2024063"/>
            <a:ext cx="2844800" cy="2690812"/>
            <a:chOff x="2208" y="3984"/>
            <a:chExt cx="1344" cy="1344"/>
          </a:xfrm>
        </p:grpSpPr>
        <p:sp>
          <p:nvSpPr>
            <p:cNvPr id="258055" name="Oval 7"/>
            <p:cNvSpPr>
              <a:spLocks noChangeArrowheads="1"/>
            </p:cNvSpPr>
            <p:nvPr/>
          </p:nvSpPr>
          <p:spPr bwMode="auto">
            <a:xfrm>
              <a:off x="2208" y="3984"/>
              <a:ext cx="1344" cy="134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56" name="Oval 8"/>
            <p:cNvSpPr>
              <a:spLocks noChangeArrowheads="1"/>
            </p:cNvSpPr>
            <p:nvPr/>
          </p:nvSpPr>
          <p:spPr bwMode="auto">
            <a:xfrm>
              <a:off x="2553" y="4821"/>
              <a:ext cx="711" cy="309"/>
            </a:xfrm>
            <a:prstGeom prst="ellipse">
              <a:avLst/>
            </a:prstGeom>
            <a:solidFill>
              <a:srgbClr val="202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57" name="Freeform 9"/>
            <p:cNvSpPr>
              <a:spLocks/>
            </p:cNvSpPr>
            <p:nvPr/>
          </p:nvSpPr>
          <p:spPr bwMode="auto">
            <a:xfrm>
              <a:off x="2553" y="4821"/>
              <a:ext cx="711" cy="309"/>
            </a:xfrm>
            <a:custGeom>
              <a:avLst/>
              <a:gdLst>
                <a:gd name="T0" fmla="*/ 428 w 711"/>
                <a:gd name="T1" fmla="*/ 7 h 309"/>
                <a:gd name="T2" fmla="*/ 523 w 711"/>
                <a:gd name="T3" fmla="*/ 20 h 309"/>
                <a:gd name="T4" fmla="*/ 602 w 711"/>
                <a:gd name="T5" fmla="*/ 50 h 309"/>
                <a:gd name="T6" fmla="*/ 668 w 711"/>
                <a:gd name="T7" fmla="*/ 82 h 309"/>
                <a:gd name="T8" fmla="*/ 701 w 711"/>
                <a:gd name="T9" fmla="*/ 125 h 309"/>
                <a:gd name="T10" fmla="*/ 707 w 711"/>
                <a:gd name="T11" fmla="*/ 171 h 309"/>
                <a:gd name="T12" fmla="*/ 681 w 711"/>
                <a:gd name="T13" fmla="*/ 214 h 309"/>
                <a:gd name="T14" fmla="*/ 628 w 711"/>
                <a:gd name="T15" fmla="*/ 250 h 309"/>
                <a:gd name="T16" fmla="*/ 549 w 711"/>
                <a:gd name="T17" fmla="*/ 280 h 309"/>
                <a:gd name="T18" fmla="*/ 461 w 711"/>
                <a:gd name="T19" fmla="*/ 300 h 309"/>
                <a:gd name="T20" fmla="*/ 355 w 711"/>
                <a:gd name="T21" fmla="*/ 306 h 309"/>
                <a:gd name="T22" fmla="*/ 250 w 711"/>
                <a:gd name="T23" fmla="*/ 300 h 309"/>
                <a:gd name="T24" fmla="*/ 161 w 711"/>
                <a:gd name="T25" fmla="*/ 280 h 309"/>
                <a:gd name="T26" fmla="*/ 82 w 711"/>
                <a:gd name="T27" fmla="*/ 250 h 309"/>
                <a:gd name="T28" fmla="*/ 30 w 711"/>
                <a:gd name="T29" fmla="*/ 214 h 309"/>
                <a:gd name="T30" fmla="*/ 4 w 711"/>
                <a:gd name="T31" fmla="*/ 171 h 309"/>
                <a:gd name="T32" fmla="*/ 10 w 711"/>
                <a:gd name="T33" fmla="*/ 125 h 309"/>
                <a:gd name="T34" fmla="*/ 43 w 711"/>
                <a:gd name="T35" fmla="*/ 82 h 309"/>
                <a:gd name="T36" fmla="*/ 109 w 711"/>
                <a:gd name="T37" fmla="*/ 50 h 309"/>
                <a:gd name="T38" fmla="*/ 188 w 711"/>
                <a:gd name="T39" fmla="*/ 20 h 309"/>
                <a:gd name="T40" fmla="*/ 283 w 711"/>
                <a:gd name="T41" fmla="*/ 7 h 309"/>
                <a:gd name="T42" fmla="*/ 355 w 711"/>
                <a:gd name="T43" fmla="*/ 0 h 309"/>
                <a:gd name="T44" fmla="*/ 461 w 711"/>
                <a:gd name="T45" fmla="*/ 7 h 309"/>
                <a:gd name="T46" fmla="*/ 553 w 711"/>
                <a:gd name="T47" fmla="*/ 26 h 309"/>
                <a:gd name="T48" fmla="*/ 632 w 711"/>
                <a:gd name="T49" fmla="*/ 56 h 309"/>
                <a:gd name="T50" fmla="*/ 684 w 711"/>
                <a:gd name="T51" fmla="*/ 96 h 309"/>
                <a:gd name="T52" fmla="*/ 711 w 711"/>
                <a:gd name="T53" fmla="*/ 138 h 309"/>
                <a:gd name="T54" fmla="*/ 704 w 711"/>
                <a:gd name="T55" fmla="*/ 184 h 309"/>
                <a:gd name="T56" fmla="*/ 671 w 711"/>
                <a:gd name="T57" fmla="*/ 227 h 309"/>
                <a:gd name="T58" fmla="*/ 605 w 711"/>
                <a:gd name="T59" fmla="*/ 263 h 309"/>
                <a:gd name="T60" fmla="*/ 523 w 711"/>
                <a:gd name="T61" fmla="*/ 293 h 309"/>
                <a:gd name="T62" fmla="*/ 428 w 711"/>
                <a:gd name="T63" fmla="*/ 306 h 309"/>
                <a:gd name="T64" fmla="*/ 319 w 711"/>
                <a:gd name="T65" fmla="*/ 309 h 309"/>
                <a:gd name="T66" fmla="*/ 221 w 711"/>
                <a:gd name="T67" fmla="*/ 300 h 309"/>
                <a:gd name="T68" fmla="*/ 132 w 711"/>
                <a:gd name="T69" fmla="*/ 273 h 309"/>
                <a:gd name="T70" fmla="*/ 59 w 711"/>
                <a:gd name="T71" fmla="*/ 240 h 309"/>
                <a:gd name="T72" fmla="*/ 13 w 711"/>
                <a:gd name="T73" fmla="*/ 201 h 309"/>
                <a:gd name="T74" fmla="*/ 0 w 711"/>
                <a:gd name="T75" fmla="*/ 155 h 309"/>
                <a:gd name="T76" fmla="*/ 13 w 711"/>
                <a:gd name="T77" fmla="*/ 109 h 309"/>
                <a:gd name="T78" fmla="*/ 59 w 711"/>
                <a:gd name="T79" fmla="*/ 69 h 309"/>
                <a:gd name="T80" fmla="*/ 132 w 711"/>
                <a:gd name="T81" fmla="*/ 36 h 309"/>
                <a:gd name="T82" fmla="*/ 221 w 711"/>
                <a:gd name="T83" fmla="*/ 10 h 309"/>
                <a:gd name="T84" fmla="*/ 319 w 711"/>
                <a:gd name="T8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11" h="309">
                  <a:moveTo>
                    <a:pt x="355" y="3"/>
                  </a:moveTo>
                  <a:lnTo>
                    <a:pt x="392" y="3"/>
                  </a:lnTo>
                  <a:lnTo>
                    <a:pt x="428" y="7"/>
                  </a:lnTo>
                  <a:lnTo>
                    <a:pt x="461" y="10"/>
                  </a:lnTo>
                  <a:lnTo>
                    <a:pt x="490" y="13"/>
                  </a:lnTo>
                  <a:lnTo>
                    <a:pt x="523" y="20"/>
                  </a:lnTo>
                  <a:lnTo>
                    <a:pt x="549" y="30"/>
                  </a:lnTo>
                  <a:lnTo>
                    <a:pt x="576" y="40"/>
                  </a:lnTo>
                  <a:lnTo>
                    <a:pt x="602" y="50"/>
                  </a:lnTo>
                  <a:lnTo>
                    <a:pt x="628" y="59"/>
                  </a:lnTo>
                  <a:lnTo>
                    <a:pt x="648" y="73"/>
                  </a:lnTo>
                  <a:lnTo>
                    <a:pt x="668" y="82"/>
                  </a:lnTo>
                  <a:lnTo>
                    <a:pt x="681" y="96"/>
                  </a:lnTo>
                  <a:lnTo>
                    <a:pt x="694" y="109"/>
                  </a:lnTo>
                  <a:lnTo>
                    <a:pt x="701" y="125"/>
                  </a:lnTo>
                  <a:lnTo>
                    <a:pt x="707" y="138"/>
                  </a:lnTo>
                  <a:lnTo>
                    <a:pt x="707" y="155"/>
                  </a:lnTo>
                  <a:lnTo>
                    <a:pt x="707" y="171"/>
                  </a:lnTo>
                  <a:lnTo>
                    <a:pt x="701" y="184"/>
                  </a:lnTo>
                  <a:lnTo>
                    <a:pt x="694" y="201"/>
                  </a:lnTo>
                  <a:lnTo>
                    <a:pt x="681" y="214"/>
                  </a:lnTo>
                  <a:lnTo>
                    <a:pt x="668" y="227"/>
                  </a:lnTo>
                  <a:lnTo>
                    <a:pt x="648" y="237"/>
                  </a:lnTo>
                  <a:lnTo>
                    <a:pt x="628" y="250"/>
                  </a:lnTo>
                  <a:lnTo>
                    <a:pt x="602" y="260"/>
                  </a:lnTo>
                  <a:lnTo>
                    <a:pt x="576" y="270"/>
                  </a:lnTo>
                  <a:lnTo>
                    <a:pt x="549" y="280"/>
                  </a:lnTo>
                  <a:lnTo>
                    <a:pt x="523" y="290"/>
                  </a:lnTo>
                  <a:lnTo>
                    <a:pt x="490" y="296"/>
                  </a:lnTo>
                  <a:lnTo>
                    <a:pt x="461" y="300"/>
                  </a:lnTo>
                  <a:lnTo>
                    <a:pt x="428" y="303"/>
                  </a:lnTo>
                  <a:lnTo>
                    <a:pt x="392" y="306"/>
                  </a:lnTo>
                  <a:lnTo>
                    <a:pt x="355" y="306"/>
                  </a:lnTo>
                  <a:lnTo>
                    <a:pt x="319" y="306"/>
                  </a:lnTo>
                  <a:lnTo>
                    <a:pt x="283" y="303"/>
                  </a:lnTo>
                  <a:lnTo>
                    <a:pt x="250" y="300"/>
                  </a:lnTo>
                  <a:lnTo>
                    <a:pt x="221" y="296"/>
                  </a:lnTo>
                  <a:lnTo>
                    <a:pt x="188" y="290"/>
                  </a:lnTo>
                  <a:lnTo>
                    <a:pt x="161" y="280"/>
                  </a:lnTo>
                  <a:lnTo>
                    <a:pt x="135" y="270"/>
                  </a:lnTo>
                  <a:lnTo>
                    <a:pt x="109" y="260"/>
                  </a:lnTo>
                  <a:lnTo>
                    <a:pt x="82" y="250"/>
                  </a:lnTo>
                  <a:lnTo>
                    <a:pt x="63" y="237"/>
                  </a:lnTo>
                  <a:lnTo>
                    <a:pt x="43" y="227"/>
                  </a:lnTo>
                  <a:lnTo>
                    <a:pt x="30" y="214"/>
                  </a:lnTo>
                  <a:lnTo>
                    <a:pt x="17" y="201"/>
                  </a:lnTo>
                  <a:lnTo>
                    <a:pt x="10" y="184"/>
                  </a:lnTo>
                  <a:lnTo>
                    <a:pt x="4" y="171"/>
                  </a:lnTo>
                  <a:lnTo>
                    <a:pt x="4" y="155"/>
                  </a:lnTo>
                  <a:lnTo>
                    <a:pt x="4" y="138"/>
                  </a:lnTo>
                  <a:lnTo>
                    <a:pt x="10" y="125"/>
                  </a:lnTo>
                  <a:lnTo>
                    <a:pt x="17" y="109"/>
                  </a:lnTo>
                  <a:lnTo>
                    <a:pt x="30" y="96"/>
                  </a:lnTo>
                  <a:lnTo>
                    <a:pt x="43" y="82"/>
                  </a:lnTo>
                  <a:lnTo>
                    <a:pt x="63" y="73"/>
                  </a:lnTo>
                  <a:lnTo>
                    <a:pt x="82" y="59"/>
                  </a:lnTo>
                  <a:lnTo>
                    <a:pt x="109" y="50"/>
                  </a:lnTo>
                  <a:lnTo>
                    <a:pt x="135" y="40"/>
                  </a:lnTo>
                  <a:lnTo>
                    <a:pt x="161" y="30"/>
                  </a:lnTo>
                  <a:lnTo>
                    <a:pt x="188" y="20"/>
                  </a:lnTo>
                  <a:lnTo>
                    <a:pt x="221" y="13"/>
                  </a:lnTo>
                  <a:lnTo>
                    <a:pt x="250" y="10"/>
                  </a:lnTo>
                  <a:lnTo>
                    <a:pt x="283" y="7"/>
                  </a:lnTo>
                  <a:lnTo>
                    <a:pt x="319" y="3"/>
                  </a:lnTo>
                  <a:lnTo>
                    <a:pt x="355" y="3"/>
                  </a:lnTo>
                  <a:lnTo>
                    <a:pt x="355" y="0"/>
                  </a:lnTo>
                  <a:lnTo>
                    <a:pt x="392" y="0"/>
                  </a:lnTo>
                  <a:lnTo>
                    <a:pt x="428" y="3"/>
                  </a:lnTo>
                  <a:lnTo>
                    <a:pt x="461" y="7"/>
                  </a:lnTo>
                  <a:lnTo>
                    <a:pt x="490" y="10"/>
                  </a:lnTo>
                  <a:lnTo>
                    <a:pt x="523" y="17"/>
                  </a:lnTo>
                  <a:lnTo>
                    <a:pt x="553" y="26"/>
                  </a:lnTo>
                  <a:lnTo>
                    <a:pt x="579" y="36"/>
                  </a:lnTo>
                  <a:lnTo>
                    <a:pt x="605" y="46"/>
                  </a:lnTo>
                  <a:lnTo>
                    <a:pt x="632" y="56"/>
                  </a:lnTo>
                  <a:lnTo>
                    <a:pt x="651" y="69"/>
                  </a:lnTo>
                  <a:lnTo>
                    <a:pt x="671" y="82"/>
                  </a:lnTo>
                  <a:lnTo>
                    <a:pt x="684" y="96"/>
                  </a:lnTo>
                  <a:lnTo>
                    <a:pt x="697" y="109"/>
                  </a:lnTo>
                  <a:lnTo>
                    <a:pt x="704" y="125"/>
                  </a:lnTo>
                  <a:lnTo>
                    <a:pt x="711" y="138"/>
                  </a:lnTo>
                  <a:lnTo>
                    <a:pt x="711" y="155"/>
                  </a:lnTo>
                  <a:lnTo>
                    <a:pt x="711" y="171"/>
                  </a:lnTo>
                  <a:lnTo>
                    <a:pt x="704" y="184"/>
                  </a:lnTo>
                  <a:lnTo>
                    <a:pt x="697" y="201"/>
                  </a:lnTo>
                  <a:lnTo>
                    <a:pt x="684" y="214"/>
                  </a:lnTo>
                  <a:lnTo>
                    <a:pt x="671" y="227"/>
                  </a:lnTo>
                  <a:lnTo>
                    <a:pt x="651" y="240"/>
                  </a:lnTo>
                  <a:lnTo>
                    <a:pt x="632" y="253"/>
                  </a:lnTo>
                  <a:lnTo>
                    <a:pt x="605" y="263"/>
                  </a:lnTo>
                  <a:lnTo>
                    <a:pt x="579" y="273"/>
                  </a:lnTo>
                  <a:lnTo>
                    <a:pt x="553" y="283"/>
                  </a:lnTo>
                  <a:lnTo>
                    <a:pt x="523" y="293"/>
                  </a:lnTo>
                  <a:lnTo>
                    <a:pt x="490" y="300"/>
                  </a:lnTo>
                  <a:lnTo>
                    <a:pt x="461" y="303"/>
                  </a:lnTo>
                  <a:lnTo>
                    <a:pt x="428" y="306"/>
                  </a:lnTo>
                  <a:lnTo>
                    <a:pt x="392" y="309"/>
                  </a:lnTo>
                  <a:lnTo>
                    <a:pt x="355" y="309"/>
                  </a:lnTo>
                  <a:lnTo>
                    <a:pt x="319" y="309"/>
                  </a:lnTo>
                  <a:lnTo>
                    <a:pt x="283" y="306"/>
                  </a:lnTo>
                  <a:lnTo>
                    <a:pt x="250" y="303"/>
                  </a:lnTo>
                  <a:lnTo>
                    <a:pt x="221" y="300"/>
                  </a:lnTo>
                  <a:lnTo>
                    <a:pt x="188" y="293"/>
                  </a:lnTo>
                  <a:lnTo>
                    <a:pt x="158" y="283"/>
                  </a:lnTo>
                  <a:lnTo>
                    <a:pt x="132" y="273"/>
                  </a:lnTo>
                  <a:lnTo>
                    <a:pt x="105" y="263"/>
                  </a:lnTo>
                  <a:lnTo>
                    <a:pt x="79" y="253"/>
                  </a:lnTo>
                  <a:lnTo>
                    <a:pt x="59" y="240"/>
                  </a:lnTo>
                  <a:lnTo>
                    <a:pt x="40" y="227"/>
                  </a:lnTo>
                  <a:lnTo>
                    <a:pt x="27" y="214"/>
                  </a:lnTo>
                  <a:lnTo>
                    <a:pt x="13" y="201"/>
                  </a:lnTo>
                  <a:lnTo>
                    <a:pt x="7" y="184"/>
                  </a:lnTo>
                  <a:lnTo>
                    <a:pt x="0" y="171"/>
                  </a:lnTo>
                  <a:lnTo>
                    <a:pt x="0" y="155"/>
                  </a:lnTo>
                  <a:lnTo>
                    <a:pt x="0" y="138"/>
                  </a:lnTo>
                  <a:lnTo>
                    <a:pt x="7" y="125"/>
                  </a:lnTo>
                  <a:lnTo>
                    <a:pt x="13" y="109"/>
                  </a:lnTo>
                  <a:lnTo>
                    <a:pt x="27" y="96"/>
                  </a:lnTo>
                  <a:lnTo>
                    <a:pt x="40" y="82"/>
                  </a:lnTo>
                  <a:lnTo>
                    <a:pt x="59" y="69"/>
                  </a:lnTo>
                  <a:lnTo>
                    <a:pt x="79" y="56"/>
                  </a:lnTo>
                  <a:lnTo>
                    <a:pt x="105" y="46"/>
                  </a:lnTo>
                  <a:lnTo>
                    <a:pt x="132" y="36"/>
                  </a:lnTo>
                  <a:lnTo>
                    <a:pt x="158" y="26"/>
                  </a:lnTo>
                  <a:lnTo>
                    <a:pt x="188" y="17"/>
                  </a:lnTo>
                  <a:lnTo>
                    <a:pt x="221" y="10"/>
                  </a:lnTo>
                  <a:lnTo>
                    <a:pt x="250" y="7"/>
                  </a:lnTo>
                  <a:lnTo>
                    <a:pt x="283" y="3"/>
                  </a:lnTo>
                  <a:lnTo>
                    <a:pt x="319" y="0"/>
                  </a:lnTo>
                  <a:lnTo>
                    <a:pt x="355" y="0"/>
                  </a:lnTo>
                  <a:lnTo>
                    <a:pt x="35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58" name="Freeform 10"/>
            <p:cNvSpPr>
              <a:spLocks/>
            </p:cNvSpPr>
            <p:nvPr/>
          </p:nvSpPr>
          <p:spPr bwMode="auto">
            <a:xfrm>
              <a:off x="2557" y="4338"/>
              <a:ext cx="351" cy="631"/>
            </a:xfrm>
            <a:custGeom>
              <a:avLst/>
              <a:gdLst>
                <a:gd name="T0" fmla="*/ 39 w 351"/>
                <a:gd name="T1" fmla="*/ 0 h 631"/>
                <a:gd name="T2" fmla="*/ 49 w 351"/>
                <a:gd name="T3" fmla="*/ 85 h 631"/>
                <a:gd name="T4" fmla="*/ 52 w 351"/>
                <a:gd name="T5" fmla="*/ 134 h 631"/>
                <a:gd name="T6" fmla="*/ 55 w 351"/>
                <a:gd name="T7" fmla="*/ 187 h 631"/>
                <a:gd name="T8" fmla="*/ 59 w 351"/>
                <a:gd name="T9" fmla="*/ 240 h 631"/>
                <a:gd name="T10" fmla="*/ 59 w 351"/>
                <a:gd name="T11" fmla="*/ 292 h 631"/>
                <a:gd name="T12" fmla="*/ 55 w 351"/>
                <a:gd name="T13" fmla="*/ 329 h 631"/>
                <a:gd name="T14" fmla="*/ 52 w 351"/>
                <a:gd name="T15" fmla="*/ 378 h 631"/>
                <a:gd name="T16" fmla="*/ 42 w 351"/>
                <a:gd name="T17" fmla="*/ 437 h 631"/>
                <a:gd name="T18" fmla="*/ 32 w 351"/>
                <a:gd name="T19" fmla="*/ 500 h 631"/>
                <a:gd name="T20" fmla="*/ 16 w 351"/>
                <a:gd name="T21" fmla="*/ 559 h 631"/>
                <a:gd name="T22" fmla="*/ 0 w 351"/>
                <a:gd name="T23" fmla="*/ 631 h 631"/>
                <a:gd name="T24" fmla="*/ 351 w 351"/>
                <a:gd name="T25" fmla="*/ 631 h 631"/>
                <a:gd name="T26" fmla="*/ 351 w 351"/>
                <a:gd name="T27" fmla="*/ 0 h 631"/>
                <a:gd name="T28" fmla="*/ 39 w 351"/>
                <a:gd name="T29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1" h="631">
                  <a:moveTo>
                    <a:pt x="39" y="0"/>
                  </a:moveTo>
                  <a:lnTo>
                    <a:pt x="49" y="85"/>
                  </a:lnTo>
                  <a:lnTo>
                    <a:pt x="52" y="134"/>
                  </a:lnTo>
                  <a:lnTo>
                    <a:pt x="55" y="187"/>
                  </a:lnTo>
                  <a:lnTo>
                    <a:pt x="59" y="240"/>
                  </a:lnTo>
                  <a:lnTo>
                    <a:pt x="59" y="292"/>
                  </a:lnTo>
                  <a:lnTo>
                    <a:pt x="55" y="329"/>
                  </a:lnTo>
                  <a:lnTo>
                    <a:pt x="52" y="378"/>
                  </a:lnTo>
                  <a:lnTo>
                    <a:pt x="42" y="437"/>
                  </a:lnTo>
                  <a:lnTo>
                    <a:pt x="32" y="500"/>
                  </a:lnTo>
                  <a:lnTo>
                    <a:pt x="16" y="559"/>
                  </a:lnTo>
                  <a:lnTo>
                    <a:pt x="0" y="631"/>
                  </a:lnTo>
                  <a:lnTo>
                    <a:pt x="351" y="631"/>
                  </a:lnTo>
                  <a:lnTo>
                    <a:pt x="351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0202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59" name="Freeform 11"/>
            <p:cNvSpPr>
              <a:spLocks/>
            </p:cNvSpPr>
            <p:nvPr/>
          </p:nvSpPr>
          <p:spPr bwMode="auto">
            <a:xfrm>
              <a:off x="2905" y="4338"/>
              <a:ext cx="352" cy="631"/>
            </a:xfrm>
            <a:custGeom>
              <a:avLst/>
              <a:gdLst>
                <a:gd name="T0" fmla="*/ 313 w 352"/>
                <a:gd name="T1" fmla="*/ 0 h 631"/>
                <a:gd name="T2" fmla="*/ 303 w 352"/>
                <a:gd name="T3" fmla="*/ 85 h 631"/>
                <a:gd name="T4" fmla="*/ 299 w 352"/>
                <a:gd name="T5" fmla="*/ 134 h 631"/>
                <a:gd name="T6" fmla="*/ 296 w 352"/>
                <a:gd name="T7" fmla="*/ 187 h 631"/>
                <a:gd name="T8" fmla="*/ 293 w 352"/>
                <a:gd name="T9" fmla="*/ 240 h 631"/>
                <a:gd name="T10" fmla="*/ 293 w 352"/>
                <a:gd name="T11" fmla="*/ 292 h 631"/>
                <a:gd name="T12" fmla="*/ 296 w 352"/>
                <a:gd name="T13" fmla="*/ 329 h 631"/>
                <a:gd name="T14" fmla="*/ 299 w 352"/>
                <a:gd name="T15" fmla="*/ 378 h 631"/>
                <a:gd name="T16" fmla="*/ 309 w 352"/>
                <a:gd name="T17" fmla="*/ 437 h 631"/>
                <a:gd name="T18" fmla="*/ 319 w 352"/>
                <a:gd name="T19" fmla="*/ 500 h 631"/>
                <a:gd name="T20" fmla="*/ 336 w 352"/>
                <a:gd name="T21" fmla="*/ 559 h 631"/>
                <a:gd name="T22" fmla="*/ 352 w 352"/>
                <a:gd name="T23" fmla="*/ 631 h 631"/>
                <a:gd name="T24" fmla="*/ 0 w 352"/>
                <a:gd name="T25" fmla="*/ 631 h 631"/>
                <a:gd name="T26" fmla="*/ 0 w 352"/>
                <a:gd name="T27" fmla="*/ 0 h 631"/>
                <a:gd name="T28" fmla="*/ 313 w 352"/>
                <a:gd name="T29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2" h="631">
                  <a:moveTo>
                    <a:pt x="313" y="0"/>
                  </a:moveTo>
                  <a:lnTo>
                    <a:pt x="303" y="85"/>
                  </a:lnTo>
                  <a:lnTo>
                    <a:pt x="299" y="134"/>
                  </a:lnTo>
                  <a:lnTo>
                    <a:pt x="296" y="187"/>
                  </a:lnTo>
                  <a:lnTo>
                    <a:pt x="293" y="240"/>
                  </a:lnTo>
                  <a:lnTo>
                    <a:pt x="293" y="292"/>
                  </a:lnTo>
                  <a:lnTo>
                    <a:pt x="296" y="329"/>
                  </a:lnTo>
                  <a:lnTo>
                    <a:pt x="299" y="378"/>
                  </a:lnTo>
                  <a:lnTo>
                    <a:pt x="309" y="437"/>
                  </a:lnTo>
                  <a:lnTo>
                    <a:pt x="319" y="500"/>
                  </a:lnTo>
                  <a:lnTo>
                    <a:pt x="336" y="559"/>
                  </a:lnTo>
                  <a:lnTo>
                    <a:pt x="352" y="631"/>
                  </a:lnTo>
                  <a:lnTo>
                    <a:pt x="0" y="631"/>
                  </a:lnTo>
                  <a:lnTo>
                    <a:pt x="0" y="0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20202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60" name="Freeform 12"/>
            <p:cNvSpPr>
              <a:spLocks/>
            </p:cNvSpPr>
            <p:nvPr/>
          </p:nvSpPr>
          <p:spPr bwMode="auto">
            <a:xfrm>
              <a:off x="2557" y="4963"/>
              <a:ext cx="700" cy="13"/>
            </a:xfrm>
            <a:custGeom>
              <a:avLst/>
              <a:gdLst>
                <a:gd name="T0" fmla="*/ 3 w 700"/>
                <a:gd name="T1" fmla="*/ 0 h 13"/>
                <a:gd name="T2" fmla="*/ 0 w 700"/>
                <a:gd name="T3" fmla="*/ 13 h 13"/>
                <a:gd name="T4" fmla="*/ 700 w 700"/>
                <a:gd name="T5" fmla="*/ 13 h 13"/>
                <a:gd name="T6" fmla="*/ 700 w 700"/>
                <a:gd name="T7" fmla="*/ 0 h 13"/>
                <a:gd name="T8" fmla="*/ 3 w 70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13">
                  <a:moveTo>
                    <a:pt x="3" y="0"/>
                  </a:moveTo>
                  <a:lnTo>
                    <a:pt x="0" y="13"/>
                  </a:lnTo>
                  <a:lnTo>
                    <a:pt x="700" y="13"/>
                  </a:lnTo>
                  <a:lnTo>
                    <a:pt x="70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202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1" name="Rectangle 13"/>
            <p:cNvSpPr>
              <a:spLocks noChangeArrowheads="1"/>
            </p:cNvSpPr>
            <p:nvPr/>
          </p:nvSpPr>
          <p:spPr bwMode="auto">
            <a:xfrm>
              <a:off x="2869" y="4318"/>
              <a:ext cx="76" cy="678"/>
            </a:xfrm>
            <a:prstGeom prst="rect">
              <a:avLst/>
            </a:prstGeom>
            <a:solidFill>
              <a:srgbClr val="202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2" name="Freeform 14"/>
            <p:cNvSpPr>
              <a:spLocks/>
            </p:cNvSpPr>
            <p:nvPr/>
          </p:nvSpPr>
          <p:spPr bwMode="auto">
            <a:xfrm>
              <a:off x="2596" y="4361"/>
              <a:ext cx="122" cy="713"/>
            </a:xfrm>
            <a:custGeom>
              <a:avLst/>
              <a:gdLst>
                <a:gd name="T0" fmla="*/ 36 w 122"/>
                <a:gd name="T1" fmla="*/ 0 h 713"/>
                <a:gd name="T2" fmla="*/ 53 w 122"/>
                <a:gd name="T3" fmla="*/ 105 h 713"/>
                <a:gd name="T4" fmla="*/ 56 w 122"/>
                <a:gd name="T5" fmla="*/ 154 h 713"/>
                <a:gd name="T6" fmla="*/ 59 w 122"/>
                <a:gd name="T7" fmla="*/ 210 h 713"/>
                <a:gd name="T8" fmla="*/ 62 w 122"/>
                <a:gd name="T9" fmla="*/ 266 h 713"/>
                <a:gd name="T10" fmla="*/ 62 w 122"/>
                <a:gd name="T11" fmla="*/ 319 h 713"/>
                <a:gd name="T12" fmla="*/ 59 w 122"/>
                <a:gd name="T13" fmla="*/ 358 h 713"/>
                <a:gd name="T14" fmla="*/ 56 w 122"/>
                <a:gd name="T15" fmla="*/ 411 h 713"/>
                <a:gd name="T16" fmla="*/ 46 w 122"/>
                <a:gd name="T17" fmla="*/ 473 h 713"/>
                <a:gd name="T18" fmla="*/ 33 w 122"/>
                <a:gd name="T19" fmla="*/ 536 h 713"/>
                <a:gd name="T20" fmla="*/ 16 w 122"/>
                <a:gd name="T21" fmla="*/ 602 h 713"/>
                <a:gd name="T22" fmla="*/ 0 w 122"/>
                <a:gd name="T23" fmla="*/ 674 h 713"/>
                <a:gd name="T24" fmla="*/ 13 w 122"/>
                <a:gd name="T25" fmla="*/ 687 h 713"/>
                <a:gd name="T26" fmla="*/ 33 w 122"/>
                <a:gd name="T27" fmla="*/ 700 h 713"/>
                <a:gd name="T28" fmla="*/ 59 w 122"/>
                <a:gd name="T29" fmla="*/ 713 h 713"/>
                <a:gd name="T30" fmla="*/ 66 w 122"/>
                <a:gd name="T31" fmla="*/ 612 h 713"/>
                <a:gd name="T32" fmla="*/ 76 w 122"/>
                <a:gd name="T33" fmla="*/ 483 h 713"/>
                <a:gd name="T34" fmla="*/ 79 w 122"/>
                <a:gd name="T35" fmla="*/ 408 h 713"/>
                <a:gd name="T36" fmla="*/ 82 w 122"/>
                <a:gd name="T37" fmla="*/ 358 h 713"/>
                <a:gd name="T38" fmla="*/ 89 w 122"/>
                <a:gd name="T39" fmla="*/ 269 h 713"/>
                <a:gd name="T40" fmla="*/ 102 w 122"/>
                <a:gd name="T41" fmla="*/ 154 h 713"/>
                <a:gd name="T42" fmla="*/ 122 w 122"/>
                <a:gd name="T43" fmla="*/ 13 h 713"/>
                <a:gd name="T44" fmla="*/ 36 w 122"/>
                <a:gd name="T45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" h="713">
                  <a:moveTo>
                    <a:pt x="36" y="0"/>
                  </a:moveTo>
                  <a:lnTo>
                    <a:pt x="53" y="105"/>
                  </a:lnTo>
                  <a:lnTo>
                    <a:pt x="56" y="154"/>
                  </a:lnTo>
                  <a:lnTo>
                    <a:pt x="59" y="210"/>
                  </a:lnTo>
                  <a:lnTo>
                    <a:pt x="62" y="266"/>
                  </a:lnTo>
                  <a:lnTo>
                    <a:pt x="62" y="319"/>
                  </a:lnTo>
                  <a:lnTo>
                    <a:pt x="59" y="358"/>
                  </a:lnTo>
                  <a:lnTo>
                    <a:pt x="56" y="411"/>
                  </a:lnTo>
                  <a:lnTo>
                    <a:pt x="46" y="473"/>
                  </a:lnTo>
                  <a:lnTo>
                    <a:pt x="33" y="536"/>
                  </a:lnTo>
                  <a:lnTo>
                    <a:pt x="16" y="602"/>
                  </a:lnTo>
                  <a:lnTo>
                    <a:pt x="0" y="674"/>
                  </a:lnTo>
                  <a:lnTo>
                    <a:pt x="13" y="687"/>
                  </a:lnTo>
                  <a:lnTo>
                    <a:pt x="33" y="700"/>
                  </a:lnTo>
                  <a:lnTo>
                    <a:pt x="59" y="713"/>
                  </a:lnTo>
                  <a:lnTo>
                    <a:pt x="66" y="612"/>
                  </a:lnTo>
                  <a:lnTo>
                    <a:pt x="76" y="483"/>
                  </a:lnTo>
                  <a:lnTo>
                    <a:pt x="79" y="408"/>
                  </a:lnTo>
                  <a:lnTo>
                    <a:pt x="82" y="358"/>
                  </a:lnTo>
                  <a:lnTo>
                    <a:pt x="89" y="269"/>
                  </a:lnTo>
                  <a:lnTo>
                    <a:pt x="102" y="154"/>
                  </a:lnTo>
                  <a:lnTo>
                    <a:pt x="122" y="1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3" name="Oval 15"/>
            <p:cNvSpPr>
              <a:spLocks noChangeArrowheads="1"/>
            </p:cNvSpPr>
            <p:nvPr/>
          </p:nvSpPr>
          <p:spPr bwMode="auto">
            <a:xfrm>
              <a:off x="2448" y="4255"/>
              <a:ext cx="918" cy="224"/>
            </a:xfrm>
            <a:prstGeom prst="ellipse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4" name="Freeform 16"/>
            <p:cNvSpPr>
              <a:spLocks/>
            </p:cNvSpPr>
            <p:nvPr/>
          </p:nvSpPr>
          <p:spPr bwMode="auto">
            <a:xfrm>
              <a:off x="2448" y="4255"/>
              <a:ext cx="918" cy="224"/>
            </a:xfrm>
            <a:custGeom>
              <a:avLst/>
              <a:gdLst>
                <a:gd name="T0" fmla="*/ 549 w 918"/>
                <a:gd name="T1" fmla="*/ 7 h 224"/>
                <a:gd name="T2" fmla="*/ 674 w 918"/>
                <a:gd name="T3" fmla="*/ 17 h 224"/>
                <a:gd name="T4" fmla="*/ 779 w 918"/>
                <a:gd name="T5" fmla="*/ 36 h 224"/>
                <a:gd name="T6" fmla="*/ 862 w 918"/>
                <a:gd name="T7" fmla="*/ 60 h 224"/>
                <a:gd name="T8" fmla="*/ 904 w 918"/>
                <a:gd name="T9" fmla="*/ 89 h 224"/>
                <a:gd name="T10" fmla="*/ 911 w 918"/>
                <a:gd name="T11" fmla="*/ 122 h 224"/>
                <a:gd name="T12" fmla="*/ 881 w 918"/>
                <a:gd name="T13" fmla="*/ 155 h 224"/>
                <a:gd name="T14" fmla="*/ 812 w 918"/>
                <a:gd name="T15" fmla="*/ 178 h 224"/>
                <a:gd name="T16" fmla="*/ 710 w 918"/>
                <a:gd name="T17" fmla="*/ 201 h 224"/>
                <a:gd name="T18" fmla="*/ 592 w 918"/>
                <a:gd name="T19" fmla="*/ 217 h 224"/>
                <a:gd name="T20" fmla="*/ 460 w 918"/>
                <a:gd name="T21" fmla="*/ 221 h 224"/>
                <a:gd name="T22" fmla="*/ 326 w 918"/>
                <a:gd name="T23" fmla="*/ 217 h 224"/>
                <a:gd name="T24" fmla="*/ 207 w 918"/>
                <a:gd name="T25" fmla="*/ 201 h 224"/>
                <a:gd name="T26" fmla="*/ 105 w 918"/>
                <a:gd name="T27" fmla="*/ 178 h 224"/>
                <a:gd name="T28" fmla="*/ 36 w 918"/>
                <a:gd name="T29" fmla="*/ 155 h 224"/>
                <a:gd name="T30" fmla="*/ 7 w 918"/>
                <a:gd name="T31" fmla="*/ 122 h 224"/>
                <a:gd name="T32" fmla="*/ 13 w 918"/>
                <a:gd name="T33" fmla="*/ 89 h 224"/>
                <a:gd name="T34" fmla="*/ 56 w 918"/>
                <a:gd name="T35" fmla="*/ 60 h 224"/>
                <a:gd name="T36" fmla="*/ 138 w 918"/>
                <a:gd name="T37" fmla="*/ 36 h 224"/>
                <a:gd name="T38" fmla="*/ 243 w 918"/>
                <a:gd name="T39" fmla="*/ 17 h 224"/>
                <a:gd name="T40" fmla="*/ 368 w 918"/>
                <a:gd name="T41" fmla="*/ 7 h 224"/>
                <a:gd name="T42" fmla="*/ 460 w 918"/>
                <a:gd name="T43" fmla="*/ 0 h 224"/>
                <a:gd name="T44" fmla="*/ 592 w 918"/>
                <a:gd name="T45" fmla="*/ 4 h 224"/>
                <a:gd name="T46" fmla="*/ 714 w 918"/>
                <a:gd name="T47" fmla="*/ 20 h 224"/>
                <a:gd name="T48" fmla="*/ 816 w 918"/>
                <a:gd name="T49" fmla="*/ 43 h 224"/>
                <a:gd name="T50" fmla="*/ 885 w 918"/>
                <a:gd name="T51" fmla="*/ 69 h 224"/>
                <a:gd name="T52" fmla="*/ 914 w 918"/>
                <a:gd name="T53" fmla="*/ 102 h 224"/>
                <a:gd name="T54" fmla="*/ 908 w 918"/>
                <a:gd name="T55" fmla="*/ 135 h 224"/>
                <a:gd name="T56" fmla="*/ 865 w 918"/>
                <a:gd name="T57" fmla="*/ 165 h 224"/>
                <a:gd name="T58" fmla="*/ 783 w 918"/>
                <a:gd name="T59" fmla="*/ 191 h 224"/>
                <a:gd name="T60" fmla="*/ 674 w 918"/>
                <a:gd name="T61" fmla="*/ 211 h 224"/>
                <a:gd name="T62" fmla="*/ 549 w 918"/>
                <a:gd name="T63" fmla="*/ 221 h 224"/>
                <a:gd name="T64" fmla="*/ 411 w 918"/>
                <a:gd name="T65" fmla="*/ 224 h 224"/>
                <a:gd name="T66" fmla="*/ 283 w 918"/>
                <a:gd name="T67" fmla="*/ 217 h 224"/>
                <a:gd name="T68" fmla="*/ 168 w 918"/>
                <a:gd name="T69" fmla="*/ 198 h 224"/>
                <a:gd name="T70" fmla="*/ 76 w 918"/>
                <a:gd name="T71" fmla="*/ 175 h 224"/>
                <a:gd name="T72" fmla="*/ 20 w 918"/>
                <a:gd name="T73" fmla="*/ 145 h 224"/>
                <a:gd name="T74" fmla="*/ 0 w 918"/>
                <a:gd name="T75" fmla="*/ 112 h 224"/>
                <a:gd name="T76" fmla="*/ 20 w 918"/>
                <a:gd name="T77" fmla="*/ 79 h 224"/>
                <a:gd name="T78" fmla="*/ 76 w 918"/>
                <a:gd name="T79" fmla="*/ 50 h 224"/>
                <a:gd name="T80" fmla="*/ 168 w 918"/>
                <a:gd name="T81" fmla="*/ 27 h 224"/>
                <a:gd name="T82" fmla="*/ 283 w 918"/>
                <a:gd name="T83" fmla="*/ 7 h 224"/>
                <a:gd name="T84" fmla="*/ 411 w 918"/>
                <a:gd name="T8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8" h="224">
                  <a:moveTo>
                    <a:pt x="460" y="4"/>
                  </a:moveTo>
                  <a:lnTo>
                    <a:pt x="506" y="4"/>
                  </a:lnTo>
                  <a:lnTo>
                    <a:pt x="549" y="7"/>
                  </a:lnTo>
                  <a:lnTo>
                    <a:pt x="592" y="7"/>
                  </a:lnTo>
                  <a:lnTo>
                    <a:pt x="635" y="10"/>
                  </a:lnTo>
                  <a:lnTo>
                    <a:pt x="674" y="17"/>
                  </a:lnTo>
                  <a:lnTo>
                    <a:pt x="710" y="23"/>
                  </a:lnTo>
                  <a:lnTo>
                    <a:pt x="747" y="30"/>
                  </a:lnTo>
                  <a:lnTo>
                    <a:pt x="779" y="36"/>
                  </a:lnTo>
                  <a:lnTo>
                    <a:pt x="812" y="46"/>
                  </a:lnTo>
                  <a:lnTo>
                    <a:pt x="839" y="53"/>
                  </a:lnTo>
                  <a:lnTo>
                    <a:pt x="862" y="60"/>
                  </a:lnTo>
                  <a:lnTo>
                    <a:pt x="881" y="69"/>
                  </a:lnTo>
                  <a:lnTo>
                    <a:pt x="895" y="79"/>
                  </a:lnTo>
                  <a:lnTo>
                    <a:pt x="904" y="89"/>
                  </a:lnTo>
                  <a:lnTo>
                    <a:pt x="911" y="102"/>
                  </a:lnTo>
                  <a:lnTo>
                    <a:pt x="914" y="112"/>
                  </a:lnTo>
                  <a:lnTo>
                    <a:pt x="911" y="122"/>
                  </a:lnTo>
                  <a:lnTo>
                    <a:pt x="904" y="135"/>
                  </a:lnTo>
                  <a:lnTo>
                    <a:pt x="895" y="145"/>
                  </a:lnTo>
                  <a:lnTo>
                    <a:pt x="881" y="155"/>
                  </a:lnTo>
                  <a:lnTo>
                    <a:pt x="862" y="165"/>
                  </a:lnTo>
                  <a:lnTo>
                    <a:pt x="839" y="171"/>
                  </a:lnTo>
                  <a:lnTo>
                    <a:pt x="812" y="178"/>
                  </a:lnTo>
                  <a:lnTo>
                    <a:pt x="779" y="188"/>
                  </a:lnTo>
                  <a:lnTo>
                    <a:pt x="747" y="194"/>
                  </a:lnTo>
                  <a:lnTo>
                    <a:pt x="710" y="201"/>
                  </a:lnTo>
                  <a:lnTo>
                    <a:pt x="674" y="208"/>
                  </a:lnTo>
                  <a:lnTo>
                    <a:pt x="635" y="214"/>
                  </a:lnTo>
                  <a:lnTo>
                    <a:pt x="592" y="217"/>
                  </a:lnTo>
                  <a:lnTo>
                    <a:pt x="549" y="217"/>
                  </a:lnTo>
                  <a:lnTo>
                    <a:pt x="506" y="221"/>
                  </a:lnTo>
                  <a:lnTo>
                    <a:pt x="460" y="221"/>
                  </a:lnTo>
                  <a:lnTo>
                    <a:pt x="411" y="221"/>
                  </a:lnTo>
                  <a:lnTo>
                    <a:pt x="368" y="217"/>
                  </a:lnTo>
                  <a:lnTo>
                    <a:pt x="326" y="217"/>
                  </a:lnTo>
                  <a:lnTo>
                    <a:pt x="283" y="214"/>
                  </a:lnTo>
                  <a:lnTo>
                    <a:pt x="243" y="208"/>
                  </a:lnTo>
                  <a:lnTo>
                    <a:pt x="207" y="201"/>
                  </a:lnTo>
                  <a:lnTo>
                    <a:pt x="171" y="194"/>
                  </a:lnTo>
                  <a:lnTo>
                    <a:pt x="138" y="188"/>
                  </a:lnTo>
                  <a:lnTo>
                    <a:pt x="105" y="178"/>
                  </a:lnTo>
                  <a:lnTo>
                    <a:pt x="79" y="171"/>
                  </a:lnTo>
                  <a:lnTo>
                    <a:pt x="56" y="165"/>
                  </a:lnTo>
                  <a:lnTo>
                    <a:pt x="36" y="155"/>
                  </a:lnTo>
                  <a:lnTo>
                    <a:pt x="23" y="145"/>
                  </a:lnTo>
                  <a:lnTo>
                    <a:pt x="13" y="135"/>
                  </a:lnTo>
                  <a:lnTo>
                    <a:pt x="7" y="122"/>
                  </a:lnTo>
                  <a:lnTo>
                    <a:pt x="3" y="112"/>
                  </a:lnTo>
                  <a:lnTo>
                    <a:pt x="7" y="102"/>
                  </a:lnTo>
                  <a:lnTo>
                    <a:pt x="13" y="89"/>
                  </a:lnTo>
                  <a:lnTo>
                    <a:pt x="23" y="79"/>
                  </a:lnTo>
                  <a:lnTo>
                    <a:pt x="36" y="69"/>
                  </a:lnTo>
                  <a:lnTo>
                    <a:pt x="56" y="60"/>
                  </a:lnTo>
                  <a:lnTo>
                    <a:pt x="79" y="53"/>
                  </a:lnTo>
                  <a:lnTo>
                    <a:pt x="105" y="46"/>
                  </a:lnTo>
                  <a:lnTo>
                    <a:pt x="138" y="36"/>
                  </a:lnTo>
                  <a:lnTo>
                    <a:pt x="171" y="30"/>
                  </a:lnTo>
                  <a:lnTo>
                    <a:pt x="207" y="23"/>
                  </a:lnTo>
                  <a:lnTo>
                    <a:pt x="243" y="17"/>
                  </a:lnTo>
                  <a:lnTo>
                    <a:pt x="283" y="10"/>
                  </a:lnTo>
                  <a:lnTo>
                    <a:pt x="326" y="7"/>
                  </a:lnTo>
                  <a:lnTo>
                    <a:pt x="368" y="7"/>
                  </a:lnTo>
                  <a:lnTo>
                    <a:pt x="411" y="4"/>
                  </a:lnTo>
                  <a:lnTo>
                    <a:pt x="460" y="4"/>
                  </a:lnTo>
                  <a:lnTo>
                    <a:pt x="460" y="0"/>
                  </a:lnTo>
                  <a:lnTo>
                    <a:pt x="506" y="0"/>
                  </a:lnTo>
                  <a:lnTo>
                    <a:pt x="549" y="4"/>
                  </a:lnTo>
                  <a:lnTo>
                    <a:pt x="592" y="4"/>
                  </a:lnTo>
                  <a:lnTo>
                    <a:pt x="635" y="7"/>
                  </a:lnTo>
                  <a:lnTo>
                    <a:pt x="674" y="13"/>
                  </a:lnTo>
                  <a:lnTo>
                    <a:pt x="714" y="20"/>
                  </a:lnTo>
                  <a:lnTo>
                    <a:pt x="750" y="27"/>
                  </a:lnTo>
                  <a:lnTo>
                    <a:pt x="783" y="33"/>
                  </a:lnTo>
                  <a:lnTo>
                    <a:pt x="816" y="43"/>
                  </a:lnTo>
                  <a:lnTo>
                    <a:pt x="842" y="50"/>
                  </a:lnTo>
                  <a:lnTo>
                    <a:pt x="865" y="60"/>
                  </a:lnTo>
                  <a:lnTo>
                    <a:pt x="885" y="69"/>
                  </a:lnTo>
                  <a:lnTo>
                    <a:pt x="898" y="79"/>
                  </a:lnTo>
                  <a:lnTo>
                    <a:pt x="908" y="89"/>
                  </a:lnTo>
                  <a:lnTo>
                    <a:pt x="914" y="102"/>
                  </a:lnTo>
                  <a:lnTo>
                    <a:pt x="918" y="112"/>
                  </a:lnTo>
                  <a:lnTo>
                    <a:pt x="914" y="122"/>
                  </a:lnTo>
                  <a:lnTo>
                    <a:pt x="908" y="135"/>
                  </a:lnTo>
                  <a:lnTo>
                    <a:pt x="898" y="145"/>
                  </a:lnTo>
                  <a:lnTo>
                    <a:pt x="885" y="155"/>
                  </a:lnTo>
                  <a:lnTo>
                    <a:pt x="865" y="165"/>
                  </a:lnTo>
                  <a:lnTo>
                    <a:pt x="842" y="175"/>
                  </a:lnTo>
                  <a:lnTo>
                    <a:pt x="816" y="181"/>
                  </a:lnTo>
                  <a:lnTo>
                    <a:pt x="783" y="191"/>
                  </a:lnTo>
                  <a:lnTo>
                    <a:pt x="750" y="198"/>
                  </a:lnTo>
                  <a:lnTo>
                    <a:pt x="714" y="204"/>
                  </a:lnTo>
                  <a:lnTo>
                    <a:pt x="674" y="211"/>
                  </a:lnTo>
                  <a:lnTo>
                    <a:pt x="635" y="217"/>
                  </a:lnTo>
                  <a:lnTo>
                    <a:pt x="592" y="221"/>
                  </a:lnTo>
                  <a:lnTo>
                    <a:pt x="549" y="221"/>
                  </a:lnTo>
                  <a:lnTo>
                    <a:pt x="506" y="224"/>
                  </a:lnTo>
                  <a:lnTo>
                    <a:pt x="460" y="224"/>
                  </a:lnTo>
                  <a:lnTo>
                    <a:pt x="411" y="224"/>
                  </a:lnTo>
                  <a:lnTo>
                    <a:pt x="368" y="221"/>
                  </a:lnTo>
                  <a:lnTo>
                    <a:pt x="326" y="221"/>
                  </a:lnTo>
                  <a:lnTo>
                    <a:pt x="283" y="217"/>
                  </a:lnTo>
                  <a:lnTo>
                    <a:pt x="243" y="211"/>
                  </a:lnTo>
                  <a:lnTo>
                    <a:pt x="204" y="204"/>
                  </a:lnTo>
                  <a:lnTo>
                    <a:pt x="168" y="198"/>
                  </a:lnTo>
                  <a:lnTo>
                    <a:pt x="135" y="191"/>
                  </a:lnTo>
                  <a:lnTo>
                    <a:pt x="102" y="181"/>
                  </a:lnTo>
                  <a:lnTo>
                    <a:pt x="76" y="175"/>
                  </a:lnTo>
                  <a:lnTo>
                    <a:pt x="53" y="165"/>
                  </a:lnTo>
                  <a:lnTo>
                    <a:pt x="33" y="155"/>
                  </a:lnTo>
                  <a:lnTo>
                    <a:pt x="20" y="145"/>
                  </a:lnTo>
                  <a:lnTo>
                    <a:pt x="10" y="135"/>
                  </a:lnTo>
                  <a:lnTo>
                    <a:pt x="3" y="122"/>
                  </a:lnTo>
                  <a:lnTo>
                    <a:pt x="0" y="112"/>
                  </a:lnTo>
                  <a:lnTo>
                    <a:pt x="3" y="102"/>
                  </a:lnTo>
                  <a:lnTo>
                    <a:pt x="10" y="89"/>
                  </a:lnTo>
                  <a:lnTo>
                    <a:pt x="20" y="79"/>
                  </a:lnTo>
                  <a:lnTo>
                    <a:pt x="33" y="69"/>
                  </a:lnTo>
                  <a:lnTo>
                    <a:pt x="53" y="60"/>
                  </a:lnTo>
                  <a:lnTo>
                    <a:pt x="76" y="50"/>
                  </a:lnTo>
                  <a:lnTo>
                    <a:pt x="102" y="43"/>
                  </a:lnTo>
                  <a:lnTo>
                    <a:pt x="135" y="33"/>
                  </a:lnTo>
                  <a:lnTo>
                    <a:pt x="168" y="27"/>
                  </a:lnTo>
                  <a:lnTo>
                    <a:pt x="204" y="20"/>
                  </a:lnTo>
                  <a:lnTo>
                    <a:pt x="243" y="13"/>
                  </a:lnTo>
                  <a:lnTo>
                    <a:pt x="283" y="7"/>
                  </a:lnTo>
                  <a:lnTo>
                    <a:pt x="326" y="4"/>
                  </a:lnTo>
                  <a:lnTo>
                    <a:pt x="368" y="4"/>
                  </a:lnTo>
                  <a:lnTo>
                    <a:pt x="411" y="0"/>
                  </a:lnTo>
                  <a:lnTo>
                    <a:pt x="460" y="0"/>
                  </a:lnTo>
                  <a:lnTo>
                    <a:pt x="46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5" name="Oval 17"/>
            <p:cNvSpPr>
              <a:spLocks noChangeArrowheads="1"/>
            </p:cNvSpPr>
            <p:nvPr/>
          </p:nvSpPr>
          <p:spPr bwMode="auto">
            <a:xfrm>
              <a:off x="2596" y="4265"/>
              <a:ext cx="628" cy="14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6" name="Freeform 18"/>
            <p:cNvSpPr>
              <a:spLocks/>
            </p:cNvSpPr>
            <p:nvPr/>
          </p:nvSpPr>
          <p:spPr bwMode="auto">
            <a:xfrm>
              <a:off x="2596" y="4265"/>
              <a:ext cx="628" cy="145"/>
            </a:xfrm>
            <a:custGeom>
              <a:avLst/>
              <a:gdLst>
                <a:gd name="T0" fmla="*/ 378 w 628"/>
                <a:gd name="T1" fmla="*/ 3 h 145"/>
                <a:gd name="T2" fmla="*/ 460 w 628"/>
                <a:gd name="T3" fmla="*/ 13 h 145"/>
                <a:gd name="T4" fmla="*/ 533 w 628"/>
                <a:gd name="T5" fmla="*/ 23 h 145"/>
                <a:gd name="T6" fmla="*/ 589 w 628"/>
                <a:gd name="T7" fmla="*/ 40 h 145"/>
                <a:gd name="T8" fmla="*/ 618 w 628"/>
                <a:gd name="T9" fmla="*/ 59 h 145"/>
                <a:gd name="T10" fmla="*/ 625 w 628"/>
                <a:gd name="T11" fmla="*/ 79 h 145"/>
                <a:gd name="T12" fmla="*/ 602 w 628"/>
                <a:gd name="T13" fmla="*/ 99 h 145"/>
                <a:gd name="T14" fmla="*/ 556 w 628"/>
                <a:gd name="T15" fmla="*/ 115 h 145"/>
                <a:gd name="T16" fmla="*/ 483 w 628"/>
                <a:gd name="T17" fmla="*/ 128 h 145"/>
                <a:gd name="T18" fmla="*/ 408 w 628"/>
                <a:gd name="T19" fmla="*/ 138 h 145"/>
                <a:gd name="T20" fmla="*/ 316 w 628"/>
                <a:gd name="T21" fmla="*/ 142 h 145"/>
                <a:gd name="T22" fmla="*/ 220 w 628"/>
                <a:gd name="T23" fmla="*/ 138 h 145"/>
                <a:gd name="T24" fmla="*/ 145 w 628"/>
                <a:gd name="T25" fmla="*/ 128 h 145"/>
                <a:gd name="T26" fmla="*/ 72 w 628"/>
                <a:gd name="T27" fmla="*/ 115 h 145"/>
                <a:gd name="T28" fmla="*/ 26 w 628"/>
                <a:gd name="T29" fmla="*/ 99 h 145"/>
                <a:gd name="T30" fmla="*/ 3 w 628"/>
                <a:gd name="T31" fmla="*/ 79 h 145"/>
                <a:gd name="T32" fmla="*/ 10 w 628"/>
                <a:gd name="T33" fmla="*/ 59 h 145"/>
                <a:gd name="T34" fmla="*/ 39 w 628"/>
                <a:gd name="T35" fmla="*/ 40 h 145"/>
                <a:gd name="T36" fmla="*/ 95 w 628"/>
                <a:gd name="T37" fmla="*/ 23 h 145"/>
                <a:gd name="T38" fmla="*/ 168 w 628"/>
                <a:gd name="T39" fmla="*/ 13 h 145"/>
                <a:gd name="T40" fmla="*/ 250 w 628"/>
                <a:gd name="T41" fmla="*/ 3 h 145"/>
                <a:gd name="T42" fmla="*/ 316 w 628"/>
                <a:gd name="T43" fmla="*/ 0 h 145"/>
                <a:gd name="T44" fmla="*/ 408 w 628"/>
                <a:gd name="T45" fmla="*/ 3 h 145"/>
                <a:gd name="T46" fmla="*/ 487 w 628"/>
                <a:gd name="T47" fmla="*/ 13 h 145"/>
                <a:gd name="T48" fmla="*/ 559 w 628"/>
                <a:gd name="T49" fmla="*/ 26 h 145"/>
                <a:gd name="T50" fmla="*/ 605 w 628"/>
                <a:gd name="T51" fmla="*/ 46 h 145"/>
                <a:gd name="T52" fmla="*/ 628 w 628"/>
                <a:gd name="T53" fmla="*/ 66 h 145"/>
                <a:gd name="T54" fmla="*/ 622 w 628"/>
                <a:gd name="T55" fmla="*/ 86 h 145"/>
                <a:gd name="T56" fmla="*/ 592 w 628"/>
                <a:gd name="T57" fmla="*/ 105 h 145"/>
                <a:gd name="T58" fmla="*/ 536 w 628"/>
                <a:gd name="T59" fmla="*/ 125 h 145"/>
                <a:gd name="T60" fmla="*/ 460 w 628"/>
                <a:gd name="T61" fmla="*/ 135 h 145"/>
                <a:gd name="T62" fmla="*/ 378 w 628"/>
                <a:gd name="T63" fmla="*/ 145 h 145"/>
                <a:gd name="T64" fmla="*/ 283 w 628"/>
                <a:gd name="T65" fmla="*/ 145 h 145"/>
                <a:gd name="T66" fmla="*/ 194 w 628"/>
                <a:gd name="T67" fmla="*/ 138 h 145"/>
                <a:gd name="T68" fmla="*/ 115 w 628"/>
                <a:gd name="T69" fmla="*/ 128 h 145"/>
                <a:gd name="T70" fmla="*/ 53 w 628"/>
                <a:gd name="T71" fmla="*/ 112 h 145"/>
                <a:gd name="T72" fmla="*/ 13 w 628"/>
                <a:gd name="T73" fmla="*/ 92 h 145"/>
                <a:gd name="T74" fmla="*/ 0 w 628"/>
                <a:gd name="T75" fmla="*/ 73 h 145"/>
                <a:gd name="T76" fmla="*/ 13 w 628"/>
                <a:gd name="T77" fmla="*/ 53 h 145"/>
                <a:gd name="T78" fmla="*/ 53 w 628"/>
                <a:gd name="T79" fmla="*/ 33 h 145"/>
                <a:gd name="T80" fmla="*/ 115 w 628"/>
                <a:gd name="T81" fmla="*/ 17 h 145"/>
                <a:gd name="T82" fmla="*/ 194 w 628"/>
                <a:gd name="T83" fmla="*/ 7 h 145"/>
                <a:gd name="T84" fmla="*/ 283 w 628"/>
                <a:gd name="T85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28" h="145">
                  <a:moveTo>
                    <a:pt x="316" y="3"/>
                  </a:moveTo>
                  <a:lnTo>
                    <a:pt x="345" y="3"/>
                  </a:lnTo>
                  <a:lnTo>
                    <a:pt x="378" y="3"/>
                  </a:lnTo>
                  <a:lnTo>
                    <a:pt x="408" y="7"/>
                  </a:lnTo>
                  <a:lnTo>
                    <a:pt x="434" y="10"/>
                  </a:lnTo>
                  <a:lnTo>
                    <a:pt x="460" y="13"/>
                  </a:lnTo>
                  <a:lnTo>
                    <a:pt x="483" y="17"/>
                  </a:lnTo>
                  <a:lnTo>
                    <a:pt x="510" y="20"/>
                  </a:lnTo>
                  <a:lnTo>
                    <a:pt x="533" y="23"/>
                  </a:lnTo>
                  <a:lnTo>
                    <a:pt x="556" y="30"/>
                  </a:lnTo>
                  <a:lnTo>
                    <a:pt x="572" y="36"/>
                  </a:lnTo>
                  <a:lnTo>
                    <a:pt x="589" y="40"/>
                  </a:lnTo>
                  <a:lnTo>
                    <a:pt x="602" y="46"/>
                  </a:lnTo>
                  <a:lnTo>
                    <a:pt x="612" y="53"/>
                  </a:lnTo>
                  <a:lnTo>
                    <a:pt x="618" y="59"/>
                  </a:lnTo>
                  <a:lnTo>
                    <a:pt x="625" y="66"/>
                  </a:lnTo>
                  <a:lnTo>
                    <a:pt x="625" y="73"/>
                  </a:lnTo>
                  <a:lnTo>
                    <a:pt x="625" y="79"/>
                  </a:lnTo>
                  <a:lnTo>
                    <a:pt x="618" y="86"/>
                  </a:lnTo>
                  <a:lnTo>
                    <a:pt x="612" y="92"/>
                  </a:lnTo>
                  <a:lnTo>
                    <a:pt x="602" y="99"/>
                  </a:lnTo>
                  <a:lnTo>
                    <a:pt x="589" y="105"/>
                  </a:lnTo>
                  <a:lnTo>
                    <a:pt x="572" y="109"/>
                  </a:lnTo>
                  <a:lnTo>
                    <a:pt x="556" y="115"/>
                  </a:lnTo>
                  <a:lnTo>
                    <a:pt x="533" y="122"/>
                  </a:lnTo>
                  <a:lnTo>
                    <a:pt x="510" y="125"/>
                  </a:lnTo>
                  <a:lnTo>
                    <a:pt x="483" y="128"/>
                  </a:lnTo>
                  <a:lnTo>
                    <a:pt x="460" y="132"/>
                  </a:lnTo>
                  <a:lnTo>
                    <a:pt x="434" y="135"/>
                  </a:lnTo>
                  <a:lnTo>
                    <a:pt x="408" y="138"/>
                  </a:lnTo>
                  <a:lnTo>
                    <a:pt x="378" y="142"/>
                  </a:lnTo>
                  <a:lnTo>
                    <a:pt x="345" y="142"/>
                  </a:lnTo>
                  <a:lnTo>
                    <a:pt x="316" y="142"/>
                  </a:lnTo>
                  <a:lnTo>
                    <a:pt x="283" y="142"/>
                  </a:lnTo>
                  <a:lnTo>
                    <a:pt x="250" y="142"/>
                  </a:lnTo>
                  <a:lnTo>
                    <a:pt x="220" y="138"/>
                  </a:lnTo>
                  <a:lnTo>
                    <a:pt x="194" y="135"/>
                  </a:lnTo>
                  <a:lnTo>
                    <a:pt x="168" y="132"/>
                  </a:lnTo>
                  <a:lnTo>
                    <a:pt x="145" y="128"/>
                  </a:lnTo>
                  <a:lnTo>
                    <a:pt x="118" y="125"/>
                  </a:lnTo>
                  <a:lnTo>
                    <a:pt x="95" y="122"/>
                  </a:lnTo>
                  <a:lnTo>
                    <a:pt x="72" y="115"/>
                  </a:lnTo>
                  <a:lnTo>
                    <a:pt x="56" y="109"/>
                  </a:lnTo>
                  <a:lnTo>
                    <a:pt x="39" y="105"/>
                  </a:lnTo>
                  <a:lnTo>
                    <a:pt x="26" y="99"/>
                  </a:lnTo>
                  <a:lnTo>
                    <a:pt x="16" y="92"/>
                  </a:lnTo>
                  <a:lnTo>
                    <a:pt x="10" y="86"/>
                  </a:lnTo>
                  <a:lnTo>
                    <a:pt x="3" y="79"/>
                  </a:lnTo>
                  <a:lnTo>
                    <a:pt x="3" y="73"/>
                  </a:lnTo>
                  <a:lnTo>
                    <a:pt x="3" y="66"/>
                  </a:lnTo>
                  <a:lnTo>
                    <a:pt x="10" y="59"/>
                  </a:lnTo>
                  <a:lnTo>
                    <a:pt x="16" y="53"/>
                  </a:lnTo>
                  <a:lnTo>
                    <a:pt x="26" y="46"/>
                  </a:lnTo>
                  <a:lnTo>
                    <a:pt x="39" y="40"/>
                  </a:lnTo>
                  <a:lnTo>
                    <a:pt x="56" y="36"/>
                  </a:lnTo>
                  <a:lnTo>
                    <a:pt x="72" y="30"/>
                  </a:lnTo>
                  <a:lnTo>
                    <a:pt x="95" y="23"/>
                  </a:lnTo>
                  <a:lnTo>
                    <a:pt x="118" y="20"/>
                  </a:lnTo>
                  <a:lnTo>
                    <a:pt x="145" y="17"/>
                  </a:lnTo>
                  <a:lnTo>
                    <a:pt x="168" y="13"/>
                  </a:lnTo>
                  <a:lnTo>
                    <a:pt x="194" y="10"/>
                  </a:lnTo>
                  <a:lnTo>
                    <a:pt x="220" y="7"/>
                  </a:lnTo>
                  <a:lnTo>
                    <a:pt x="250" y="3"/>
                  </a:lnTo>
                  <a:lnTo>
                    <a:pt x="283" y="3"/>
                  </a:lnTo>
                  <a:lnTo>
                    <a:pt x="316" y="3"/>
                  </a:lnTo>
                  <a:lnTo>
                    <a:pt x="316" y="0"/>
                  </a:lnTo>
                  <a:lnTo>
                    <a:pt x="345" y="0"/>
                  </a:lnTo>
                  <a:lnTo>
                    <a:pt x="378" y="0"/>
                  </a:lnTo>
                  <a:lnTo>
                    <a:pt x="408" y="3"/>
                  </a:lnTo>
                  <a:lnTo>
                    <a:pt x="434" y="7"/>
                  </a:lnTo>
                  <a:lnTo>
                    <a:pt x="460" y="10"/>
                  </a:lnTo>
                  <a:lnTo>
                    <a:pt x="487" y="13"/>
                  </a:lnTo>
                  <a:lnTo>
                    <a:pt x="513" y="17"/>
                  </a:lnTo>
                  <a:lnTo>
                    <a:pt x="536" y="20"/>
                  </a:lnTo>
                  <a:lnTo>
                    <a:pt x="559" y="26"/>
                  </a:lnTo>
                  <a:lnTo>
                    <a:pt x="576" y="33"/>
                  </a:lnTo>
                  <a:lnTo>
                    <a:pt x="592" y="40"/>
                  </a:lnTo>
                  <a:lnTo>
                    <a:pt x="605" y="46"/>
                  </a:lnTo>
                  <a:lnTo>
                    <a:pt x="615" y="53"/>
                  </a:lnTo>
                  <a:lnTo>
                    <a:pt x="622" y="59"/>
                  </a:lnTo>
                  <a:lnTo>
                    <a:pt x="628" y="66"/>
                  </a:lnTo>
                  <a:lnTo>
                    <a:pt x="628" y="73"/>
                  </a:lnTo>
                  <a:lnTo>
                    <a:pt x="628" y="79"/>
                  </a:lnTo>
                  <a:lnTo>
                    <a:pt x="622" y="86"/>
                  </a:lnTo>
                  <a:lnTo>
                    <a:pt x="615" y="92"/>
                  </a:lnTo>
                  <a:lnTo>
                    <a:pt x="605" y="99"/>
                  </a:lnTo>
                  <a:lnTo>
                    <a:pt x="592" y="105"/>
                  </a:lnTo>
                  <a:lnTo>
                    <a:pt x="576" y="112"/>
                  </a:lnTo>
                  <a:lnTo>
                    <a:pt x="559" y="119"/>
                  </a:lnTo>
                  <a:lnTo>
                    <a:pt x="536" y="125"/>
                  </a:lnTo>
                  <a:lnTo>
                    <a:pt x="513" y="128"/>
                  </a:lnTo>
                  <a:lnTo>
                    <a:pt x="487" y="132"/>
                  </a:lnTo>
                  <a:lnTo>
                    <a:pt x="460" y="135"/>
                  </a:lnTo>
                  <a:lnTo>
                    <a:pt x="434" y="138"/>
                  </a:lnTo>
                  <a:lnTo>
                    <a:pt x="408" y="142"/>
                  </a:lnTo>
                  <a:lnTo>
                    <a:pt x="378" y="145"/>
                  </a:lnTo>
                  <a:lnTo>
                    <a:pt x="345" y="145"/>
                  </a:lnTo>
                  <a:lnTo>
                    <a:pt x="316" y="145"/>
                  </a:lnTo>
                  <a:lnTo>
                    <a:pt x="283" y="145"/>
                  </a:lnTo>
                  <a:lnTo>
                    <a:pt x="250" y="145"/>
                  </a:lnTo>
                  <a:lnTo>
                    <a:pt x="220" y="142"/>
                  </a:lnTo>
                  <a:lnTo>
                    <a:pt x="194" y="138"/>
                  </a:lnTo>
                  <a:lnTo>
                    <a:pt x="168" y="135"/>
                  </a:lnTo>
                  <a:lnTo>
                    <a:pt x="141" y="132"/>
                  </a:lnTo>
                  <a:lnTo>
                    <a:pt x="115" y="128"/>
                  </a:lnTo>
                  <a:lnTo>
                    <a:pt x="92" y="125"/>
                  </a:lnTo>
                  <a:lnTo>
                    <a:pt x="69" y="119"/>
                  </a:lnTo>
                  <a:lnTo>
                    <a:pt x="53" y="112"/>
                  </a:lnTo>
                  <a:lnTo>
                    <a:pt x="36" y="105"/>
                  </a:lnTo>
                  <a:lnTo>
                    <a:pt x="23" y="99"/>
                  </a:lnTo>
                  <a:lnTo>
                    <a:pt x="13" y="92"/>
                  </a:lnTo>
                  <a:lnTo>
                    <a:pt x="7" y="86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7" y="59"/>
                  </a:lnTo>
                  <a:lnTo>
                    <a:pt x="13" y="53"/>
                  </a:lnTo>
                  <a:lnTo>
                    <a:pt x="23" y="46"/>
                  </a:lnTo>
                  <a:lnTo>
                    <a:pt x="36" y="40"/>
                  </a:lnTo>
                  <a:lnTo>
                    <a:pt x="53" y="33"/>
                  </a:lnTo>
                  <a:lnTo>
                    <a:pt x="69" y="26"/>
                  </a:lnTo>
                  <a:lnTo>
                    <a:pt x="92" y="20"/>
                  </a:lnTo>
                  <a:lnTo>
                    <a:pt x="115" y="17"/>
                  </a:lnTo>
                  <a:lnTo>
                    <a:pt x="141" y="13"/>
                  </a:lnTo>
                  <a:lnTo>
                    <a:pt x="168" y="10"/>
                  </a:lnTo>
                  <a:lnTo>
                    <a:pt x="194" y="7"/>
                  </a:lnTo>
                  <a:lnTo>
                    <a:pt x="220" y="3"/>
                  </a:lnTo>
                  <a:lnTo>
                    <a:pt x="250" y="0"/>
                  </a:lnTo>
                  <a:lnTo>
                    <a:pt x="283" y="0"/>
                  </a:lnTo>
                  <a:lnTo>
                    <a:pt x="316" y="0"/>
                  </a:lnTo>
                  <a:lnTo>
                    <a:pt x="31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7" name="Oval 19"/>
            <p:cNvSpPr>
              <a:spLocks noChangeArrowheads="1"/>
            </p:cNvSpPr>
            <p:nvPr/>
          </p:nvSpPr>
          <p:spPr bwMode="auto">
            <a:xfrm>
              <a:off x="3014" y="4189"/>
              <a:ext cx="82" cy="93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8" name="Freeform 20"/>
            <p:cNvSpPr>
              <a:spLocks/>
            </p:cNvSpPr>
            <p:nvPr/>
          </p:nvSpPr>
          <p:spPr bwMode="auto">
            <a:xfrm>
              <a:off x="3014" y="4189"/>
              <a:ext cx="82" cy="93"/>
            </a:xfrm>
            <a:custGeom>
              <a:avLst/>
              <a:gdLst>
                <a:gd name="T0" fmla="*/ 49 w 82"/>
                <a:gd name="T1" fmla="*/ 4 h 93"/>
                <a:gd name="T2" fmla="*/ 59 w 82"/>
                <a:gd name="T3" fmla="*/ 10 h 93"/>
                <a:gd name="T4" fmla="*/ 65 w 82"/>
                <a:gd name="T5" fmla="*/ 17 h 93"/>
                <a:gd name="T6" fmla="*/ 75 w 82"/>
                <a:gd name="T7" fmla="*/ 27 h 93"/>
                <a:gd name="T8" fmla="*/ 79 w 82"/>
                <a:gd name="T9" fmla="*/ 37 h 93"/>
                <a:gd name="T10" fmla="*/ 79 w 82"/>
                <a:gd name="T11" fmla="*/ 50 h 93"/>
                <a:gd name="T12" fmla="*/ 75 w 82"/>
                <a:gd name="T13" fmla="*/ 63 h 93"/>
                <a:gd name="T14" fmla="*/ 69 w 82"/>
                <a:gd name="T15" fmla="*/ 73 h 93"/>
                <a:gd name="T16" fmla="*/ 59 w 82"/>
                <a:gd name="T17" fmla="*/ 83 h 93"/>
                <a:gd name="T18" fmla="*/ 52 w 82"/>
                <a:gd name="T19" fmla="*/ 86 h 93"/>
                <a:gd name="T20" fmla="*/ 42 w 82"/>
                <a:gd name="T21" fmla="*/ 89 h 93"/>
                <a:gd name="T22" fmla="*/ 29 w 82"/>
                <a:gd name="T23" fmla="*/ 86 h 93"/>
                <a:gd name="T24" fmla="*/ 23 w 82"/>
                <a:gd name="T25" fmla="*/ 83 h 93"/>
                <a:gd name="T26" fmla="*/ 13 w 82"/>
                <a:gd name="T27" fmla="*/ 73 h 93"/>
                <a:gd name="T28" fmla="*/ 6 w 82"/>
                <a:gd name="T29" fmla="*/ 63 h 93"/>
                <a:gd name="T30" fmla="*/ 3 w 82"/>
                <a:gd name="T31" fmla="*/ 50 h 93"/>
                <a:gd name="T32" fmla="*/ 3 w 82"/>
                <a:gd name="T33" fmla="*/ 37 h 93"/>
                <a:gd name="T34" fmla="*/ 6 w 82"/>
                <a:gd name="T35" fmla="*/ 27 h 93"/>
                <a:gd name="T36" fmla="*/ 16 w 82"/>
                <a:gd name="T37" fmla="*/ 17 h 93"/>
                <a:gd name="T38" fmla="*/ 23 w 82"/>
                <a:gd name="T39" fmla="*/ 10 h 93"/>
                <a:gd name="T40" fmla="*/ 33 w 82"/>
                <a:gd name="T41" fmla="*/ 4 h 93"/>
                <a:gd name="T42" fmla="*/ 42 w 82"/>
                <a:gd name="T43" fmla="*/ 0 h 93"/>
                <a:gd name="T44" fmla="*/ 52 w 82"/>
                <a:gd name="T45" fmla="*/ 4 h 93"/>
                <a:gd name="T46" fmla="*/ 62 w 82"/>
                <a:gd name="T47" fmla="*/ 7 h 93"/>
                <a:gd name="T48" fmla="*/ 72 w 82"/>
                <a:gd name="T49" fmla="*/ 17 h 93"/>
                <a:gd name="T50" fmla="*/ 79 w 82"/>
                <a:gd name="T51" fmla="*/ 30 h 93"/>
                <a:gd name="T52" fmla="*/ 82 w 82"/>
                <a:gd name="T53" fmla="*/ 43 h 93"/>
                <a:gd name="T54" fmla="*/ 82 w 82"/>
                <a:gd name="T55" fmla="*/ 56 h 93"/>
                <a:gd name="T56" fmla="*/ 79 w 82"/>
                <a:gd name="T57" fmla="*/ 70 h 93"/>
                <a:gd name="T58" fmla="*/ 69 w 82"/>
                <a:gd name="T59" fmla="*/ 79 h 93"/>
                <a:gd name="T60" fmla="*/ 59 w 82"/>
                <a:gd name="T61" fmla="*/ 86 h 93"/>
                <a:gd name="T62" fmla="*/ 49 w 82"/>
                <a:gd name="T63" fmla="*/ 93 h 93"/>
                <a:gd name="T64" fmla="*/ 36 w 82"/>
                <a:gd name="T65" fmla="*/ 93 h 93"/>
                <a:gd name="T66" fmla="*/ 26 w 82"/>
                <a:gd name="T67" fmla="*/ 89 h 93"/>
                <a:gd name="T68" fmla="*/ 16 w 82"/>
                <a:gd name="T69" fmla="*/ 83 h 93"/>
                <a:gd name="T70" fmla="*/ 6 w 82"/>
                <a:gd name="T71" fmla="*/ 73 h 93"/>
                <a:gd name="T72" fmla="*/ 3 w 82"/>
                <a:gd name="T73" fmla="*/ 60 h 93"/>
                <a:gd name="T74" fmla="*/ 0 w 82"/>
                <a:gd name="T75" fmla="*/ 47 h 93"/>
                <a:gd name="T76" fmla="*/ 3 w 82"/>
                <a:gd name="T77" fmla="*/ 33 h 93"/>
                <a:gd name="T78" fmla="*/ 6 w 82"/>
                <a:gd name="T79" fmla="*/ 20 h 93"/>
                <a:gd name="T80" fmla="*/ 16 w 82"/>
                <a:gd name="T81" fmla="*/ 10 h 93"/>
                <a:gd name="T82" fmla="*/ 26 w 82"/>
                <a:gd name="T83" fmla="*/ 4 h 93"/>
                <a:gd name="T84" fmla="*/ 36 w 82"/>
                <a:gd name="T8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" h="93">
                  <a:moveTo>
                    <a:pt x="42" y="4"/>
                  </a:moveTo>
                  <a:lnTo>
                    <a:pt x="46" y="4"/>
                  </a:lnTo>
                  <a:lnTo>
                    <a:pt x="49" y="4"/>
                  </a:lnTo>
                  <a:lnTo>
                    <a:pt x="52" y="7"/>
                  </a:lnTo>
                  <a:lnTo>
                    <a:pt x="56" y="7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62" y="14"/>
                  </a:lnTo>
                  <a:lnTo>
                    <a:pt x="65" y="17"/>
                  </a:lnTo>
                  <a:lnTo>
                    <a:pt x="69" y="20"/>
                  </a:lnTo>
                  <a:lnTo>
                    <a:pt x="72" y="24"/>
                  </a:lnTo>
                  <a:lnTo>
                    <a:pt x="75" y="27"/>
                  </a:lnTo>
                  <a:lnTo>
                    <a:pt x="75" y="30"/>
                  </a:lnTo>
                  <a:lnTo>
                    <a:pt x="75" y="33"/>
                  </a:lnTo>
                  <a:lnTo>
                    <a:pt x="79" y="37"/>
                  </a:lnTo>
                  <a:lnTo>
                    <a:pt x="79" y="43"/>
                  </a:lnTo>
                  <a:lnTo>
                    <a:pt x="79" y="47"/>
                  </a:lnTo>
                  <a:lnTo>
                    <a:pt x="79" y="50"/>
                  </a:lnTo>
                  <a:lnTo>
                    <a:pt x="79" y="56"/>
                  </a:lnTo>
                  <a:lnTo>
                    <a:pt x="75" y="60"/>
                  </a:lnTo>
                  <a:lnTo>
                    <a:pt x="75" y="63"/>
                  </a:lnTo>
                  <a:lnTo>
                    <a:pt x="75" y="70"/>
                  </a:lnTo>
                  <a:lnTo>
                    <a:pt x="72" y="70"/>
                  </a:lnTo>
                  <a:lnTo>
                    <a:pt x="69" y="73"/>
                  </a:lnTo>
                  <a:lnTo>
                    <a:pt x="65" y="76"/>
                  </a:lnTo>
                  <a:lnTo>
                    <a:pt x="62" y="79"/>
                  </a:lnTo>
                  <a:lnTo>
                    <a:pt x="59" y="83"/>
                  </a:lnTo>
                  <a:lnTo>
                    <a:pt x="59" y="83"/>
                  </a:lnTo>
                  <a:lnTo>
                    <a:pt x="56" y="86"/>
                  </a:lnTo>
                  <a:lnTo>
                    <a:pt x="52" y="86"/>
                  </a:lnTo>
                  <a:lnTo>
                    <a:pt x="49" y="89"/>
                  </a:lnTo>
                  <a:lnTo>
                    <a:pt x="46" y="89"/>
                  </a:lnTo>
                  <a:lnTo>
                    <a:pt x="42" y="89"/>
                  </a:lnTo>
                  <a:lnTo>
                    <a:pt x="36" y="89"/>
                  </a:lnTo>
                  <a:lnTo>
                    <a:pt x="33" y="89"/>
                  </a:lnTo>
                  <a:lnTo>
                    <a:pt x="29" y="86"/>
                  </a:lnTo>
                  <a:lnTo>
                    <a:pt x="26" y="86"/>
                  </a:lnTo>
                  <a:lnTo>
                    <a:pt x="23" y="83"/>
                  </a:lnTo>
                  <a:lnTo>
                    <a:pt x="23" y="83"/>
                  </a:lnTo>
                  <a:lnTo>
                    <a:pt x="19" y="79"/>
                  </a:lnTo>
                  <a:lnTo>
                    <a:pt x="16" y="76"/>
                  </a:lnTo>
                  <a:lnTo>
                    <a:pt x="13" y="73"/>
                  </a:lnTo>
                  <a:lnTo>
                    <a:pt x="10" y="70"/>
                  </a:lnTo>
                  <a:lnTo>
                    <a:pt x="6" y="70"/>
                  </a:lnTo>
                  <a:lnTo>
                    <a:pt x="6" y="63"/>
                  </a:lnTo>
                  <a:lnTo>
                    <a:pt x="6" y="60"/>
                  </a:lnTo>
                  <a:lnTo>
                    <a:pt x="3" y="56"/>
                  </a:lnTo>
                  <a:lnTo>
                    <a:pt x="3" y="50"/>
                  </a:lnTo>
                  <a:lnTo>
                    <a:pt x="3" y="47"/>
                  </a:lnTo>
                  <a:lnTo>
                    <a:pt x="3" y="43"/>
                  </a:lnTo>
                  <a:lnTo>
                    <a:pt x="3" y="37"/>
                  </a:lnTo>
                  <a:lnTo>
                    <a:pt x="6" y="33"/>
                  </a:lnTo>
                  <a:lnTo>
                    <a:pt x="6" y="30"/>
                  </a:lnTo>
                  <a:lnTo>
                    <a:pt x="6" y="27"/>
                  </a:lnTo>
                  <a:lnTo>
                    <a:pt x="10" y="24"/>
                  </a:lnTo>
                  <a:lnTo>
                    <a:pt x="13" y="20"/>
                  </a:lnTo>
                  <a:lnTo>
                    <a:pt x="16" y="17"/>
                  </a:lnTo>
                  <a:lnTo>
                    <a:pt x="19" y="14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6" y="7"/>
                  </a:lnTo>
                  <a:lnTo>
                    <a:pt x="29" y="7"/>
                  </a:lnTo>
                  <a:lnTo>
                    <a:pt x="33" y="4"/>
                  </a:lnTo>
                  <a:lnTo>
                    <a:pt x="36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9" y="7"/>
                  </a:lnTo>
                  <a:lnTo>
                    <a:pt x="62" y="7"/>
                  </a:lnTo>
                  <a:lnTo>
                    <a:pt x="65" y="10"/>
                  </a:lnTo>
                  <a:lnTo>
                    <a:pt x="69" y="14"/>
                  </a:lnTo>
                  <a:lnTo>
                    <a:pt x="72" y="17"/>
                  </a:lnTo>
                  <a:lnTo>
                    <a:pt x="75" y="20"/>
                  </a:lnTo>
                  <a:lnTo>
                    <a:pt x="79" y="24"/>
                  </a:lnTo>
                  <a:lnTo>
                    <a:pt x="79" y="30"/>
                  </a:lnTo>
                  <a:lnTo>
                    <a:pt x="79" y="33"/>
                  </a:lnTo>
                  <a:lnTo>
                    <a:pt x="82" y="37"/>
                  </a:lnTo>
                  <a:lnTo>
                    <a:pt x="82" y="43"/>
                  </a:lnTo>
                  <a:lnTo>
                    <a:pt x="82" y="47"/>
                  </a:lnTo>
                  <a:lnTo>
                    <a:pt x="82" y="50"/>
                  </a:lnTo>
                  <a:lnTo>
                    <a:pt x="82" y="56"/>
                  </a:lnTo>
                  <a:lnTo>
                    <a:pt x="79" y="60"/>
                  </a:lnTo>
                  <a:lnTo>
                    <a:pt x="79" y="63"/>
                  </a:lnTo>
                  <a:lnTo>
                    <a:pt x="79" y="70"/>
                  </a:lnTo>
                  <a:lnTo>
                    <a:pt x="75" y="73"/>
                  </a:lnTo>
                  <a:lnTo>
                    <a:pt x="72" y="76"/>
                  </a:lnTo>
                  <a:lnTo>
                    <a:pt x="69" y="79"/>
                  </a:lnTo>
                  <a:lnTo>
                    <a:pt x="65" y="83"/>
                  </a:lnTo>
                  <a:lnTo>
                    <a:pt x="62" y="86"/>
                  </a:lnTo>
                  <a:lnTo>
                    <a:pt x="59" y="86"/>
                  </a:lnTo>
                  <a:lnTo>
                    <a:pt x="56" y="89"/>
                  </a:lnTo>
                  <a:lnTo>
                    <a:pt x="52" y="89"/>
                  </a:lnTo>
                  <a:lnTo>
                    <a:pt x="49" y="93"/>
                  </a:lnTo>
                  <a:lnTo>
                    <a:pt x="46" y="93"/>
                  </a:lnTo>
                  <a:lnTo>
                    <a:pt x="42" y="93"/>
                  </a:lnTo>
                  <a:lnTo>
                    <a:pt x="36" y="93"/>
                  </a:lnTo>
                  <a:lnTo>
                    <a:pt x="33" y="93"/>
                  </a:lnTo>
                  <a:lnTo>
                    <a:pt x="29" y="89"/>
                  </a:lnTo>
                  <a:lnTo>
                    <a:pt x="26" y="89"/>
                  </a:lnTo>
                  <a:lnTo>
                    <a:pt x="23" y="86"/>
                  </a:lnTo>
                  <a:lnTo>
                    <a:pt x="19" y="86"/>
                  </a:lnTo>
                  <a:lnTo>
                    <a:pt x="16" y="83"/>
                  </a:lnTo>
                  <a:lnTo>
                    <a:pt x="13" y="79"/>
                  </a:lnTo>
                  <a:lnTo>
                    <a:pt x="10" y="76"/>
                  </a:lnTo>
                  <a:lnTo>
                    <a:pt x="6" y="73"/>
                  </a:lnTo>
                  <a:lnTo>
                    <a:pt x="3" y="70"/>
                  </a:lnTo>
                  <a:lnTo>
                    <a:pt x="3" y="63"/>
                  </a:lnTo>
                  <a:lnTo>
                    <a:pt x="3" y="60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3" y="33"/>
                  </a:lnTo>
                  <a:lnTo>
                    <a:pt x="3" y="30"/>
                  </a:lnTo>
                  <a:lnTo>
                    <a:pt x="3" y="24"/>
                  </a:lnTo>
                  <a:lnTo>
                    <a:pt x="6" y="20"/>
                  </a:lnTo>
                  <a:lnTo>
                    <a:pt x="10" y="17"/>
                  </a:lnTo>
                  <a:lnTo>
                    <a:pt x="13" y="14"/>
                  </a:lnTo>
                  <a:lnTo>
                    <a:pt x="16" y="10"/>
                  </a:lnTo>
                  <a:lnTo>
                    <a:pt x="19" y="7"/>
                  </a:lnTo>
                  <a:lnTo>
                    <a:pt x="23" y="7"/>
                  </a:lnTo>
                  <a:lnTo>
                    <a:pt x="26" y="4"/>
                  </a:lnTo>
                  <a:lnTo>
                    <a:pt x="29" y="4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9" name="Freeform 21"/>
            <p:cNvSpPr>
              <a:spLocks/>
            </p:cNvSpPr>
            <p:nvPr/>
          </p:nvSpPr>
          <p:spPr bwMode="auto">
            <a:xfrm>
              <a:off x="2882" y="4288"/>
              <a:ext cx="99" cy="89"/>
            </a:xfrm>
            <a:custGeom>
              <a:avLst/>
              <a:gdLst>
                <a:gd name="T0" fmla="*/ 49 w 99"/>
                <a:gd name="T1" fmla="*/ 0 h 89"/>
                <a:gd name="T2" fmla="*/ 36 w 99"/>
                <a:gd name="T3" fmla="*/ 33 h 89"/>
                <a:gd name="T4" fmla="*/ 0 w 99"/>
                <a:gd name="T5" fmla="*/ 33 h 89"/>
                <a:gd name="T6" fmla="*/ 30 w 99"/>
                <a:gd name="T7" fmla="*/ 53 h 89"/>
                <a:gd name="T8" fmla="*/ 20 w 99"/>
                <a:gd name="T9" fmla="*/ 89 h 89"/>
                <a:gd name="T10" fmla="*/ 49 w 99"/>
                <a:gd name="T11" fmla="*/ 69 h 89"/>
                <a:gd name="T12" fmla="*/ 79 w 99"/>
                <a:gd name="T13" fmla="*/ 89 h 89"/>
                <a:gd name="T14" fmla="*/ 69 w 99"/>
                <a:gd name="T15" fmla="*/ 53 h 89"/>
                <a:gd name="T16" fmla="*/ 99 w 99"/>
                <a:gd name="T17" fmla="*/ 33 h 89"/>
                <a:gd name="T18" fmla="*/ 66 w 99"/>
                <a:gd name="T19" fmla="*/ 33 h 89"/>
                <a:gd name="T20" fmla="*/ 49 w 99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89">
                  <a:moveTo>
                    <a:pt x="49" y="0"/>
                  </a:moveTo>
                  <a:lnTo>
                    <a:pt x="36" y="33"/>
                  </a:lnTo>
                  <a:lnTo>
                    <a:pt x="0" y="33"/>
                  </a:lnTo>
                  <a:lnTo>
                    <a:pt x="30" y="53"/>
                  </a:lnTo>
                  <a:lnTo>
                    <a:pt x="20" y="89"/>
                  </a:lnTo>
                  <a:lnTo>
                    <a:pt x="49" y="69"/>
                  </a:lnTo>
                  <a:lnTo>
                    <a:pt x="79" y="89"/>
                  </a:lnTo>
                  <a:lnTo>
                    <a:pt x="69" y="53"/>
                  </a:lnTo>
                  <a:lnTo>
                    <a:pt x="99" y="33"/>
                  </a:lnTo>
                  <a:lnTo>
                    <a:pt x="66" y="3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70" name="Freeform 22"/>
            <p:cNvSpPr>
              <a:spLocks/>
            </p:cNvSpPr>
            <p:nvPr/>
          </p:nvSpPr>
          <p:spPr bwMode="auto">
            <a:xfrm>
              <a:off x="2724" y="4262"/>
              <a:ext cx="109" cy="122"/>
            </a:xfrm>
            <a:custGeom>
              <a:avLst/>
              <a:gdLst>
                <a:gd name="T0" fmla="*/ 36 w 109"/>
                <a:gd name="T1" fmla="*/ 0 h 122"/>
                <a:gd name="T2" fmla="*/ 27 w 109"/>
                <a:gd name="T3" fmla="*/ 3 h 122"/>
                <a:gd name="T4" fmla="*/ 20 w 109"/>
                <a:gd name="T5" fmla="*/ 10 h 122"/>
                <a:gd name="T6" fmla="*/ 13 w 109"/>
                <a:gd name="T7" fmla="*/ 16 h 122"/>
                <a:gd name="T8" fmla="*/ 10 w 109"/>
                <a:gd name="T9" fmla="*/ 26 h 122"/>
                <a:gd name="T10" fmla="*/ 4 w 109"/>
                <a:gd name="T11" fmla="*/ 36 h 122"/>
                <a:gd name="T12" fmla="*/ 0 w 109"/>
                <a:gd name="T13" fmla="*/ 46 h 122"/>
                <a:gd name="T14" fmla="*/ 0 w 109"/>
                <a:gd name="T15" fmla="*/ 56 h 122"/>
                <a:gd name="T16" fmla="*/ 0 w 109"/>
                <a:gd name="T17" fmla="*/ 66 h 122"/>
                <a:gd name="T18" fmla="*/ 4 w 109"/>
                <a:gd name="T19" fmla="*/ 79 h 122"/>
                <a:gd name="T20" fmla="*/ 7 w 109"/>
                <a:gd name="T21" fmla="*/ 89 h 122"/>
                <a:gd name="T22" fmla="*/ 10 w 109"/>
                <a:gd name="T23" fmla="*/ 95 h 122"/>
                <a:gd name="T24" fmla="*/ 17 w 109"/>
                <a:gd name="T25" fmla="*/ 105 h 122"/>
                <a:gd name="T26" fmla="*/ 23 w 109"/>
                <a:gd name="T27" fmla="*/ 112 h 122"/>
                <a:gd name="T28" fmla="*/ 33 w 109"/>
                <a:gd name="T29" fmla="*/ 115 h 122"/>
                <a:gd name="T30" fmla="*/ 40 w 109"/>
                <a:gd name="T31" fmla="*/ 122 h 122"/>
                <a:gd name="T32" fmla="*/ 50 w 109"/>
                <a:gd name="T33" fmla="*/ 122 h 122"/>
                <a:gd name="T34" fmla="*/ 59 w 109"/>
                <a:gd name="T35" fmla="*/ 122 h 122"/>
                <a:gd name="T36" fmla="*/ 73 w 109"/>
                <a:gd name="T37" fmla="*/ 122 h 122"/>
                <a:gd name="T38" fmla="*/ 82 w 109"/>
                <a:gd name="T39" fmla="*/ 118 h 122"/>
                <a:gd name="T40" fmla="*/ 89 w 109"/>
                <a:gd name="T41" fmla="*/ 115 h 122"/>
                <a:gd name="T42" fmla="*/ 99 w 109"/>
                <a:gd name="T43" fmla="*/ 108 h 122"/>
                <a:gd name="T44" fmla="*/ 105 w 109"/>
                <a:gd name="T45" fmla="*/ 102 h 122"/>
                <a:gd name="T46" fmla="*/ 109 w 109"/>
                <a:gd name="T47" fmla="*/ 95 h 122"/>
                <a:gd name="T48" fmla="*/ 96 w 109"/>
                <a:gd name="T49" fmla="*/ 99 h 122"/>
                <a:gd name="T50" fmla="*/ 86 w 109"/>
                <a:gd name="T51" fmla="*/ 99 h 122"/>
                <a:gd name="T52" fmla="*/ 76 w 109"/>
                <a:gd name="T53" fmla="*/ 99 h 122"/>
                <a:gd name="T54" fmla="*/ 63 w 109"/>
                <a:gd name="T55" fmla="*/ 95 h 122"/>
                <a:gd name="T56" fmla="*/ 56 w 109"/>
                <a:gd name="T57" fmla="*/ 95 h 122"/>
                <a:gd name="T58" fmla="*/ 46 w 109"/>
                <a:gd name="T59" fmla="*/ 89 h 122"/>
                <a:gd name="T60" fmla="*/ 40 w 109"/>
                <a:gd name="T61" fmla="*/ 85 h 122"/>
                <a:gd name="T62" fmla="*/ 33 w 109"/>
                <a:gd name="T63" fmla="*/ 79 h 122"/>
                <a:gd name="T64" fmla="*/ 30 w 109"/>
                <a:gd name="T65" fmla="*/ 69 h 122"/>
                <a:gd name="T66" fmla="*/ 27 w 109"/>
                <a:gd name="T67" fmla="*/ 62 h 122"/>
                <a:gd name="T68" fmla="*/ 27 w 109"/>
                <a:gd name="T69" fmla="*/ 53 h 122"/>
                <a:gd name="T70" fmla="*/ 27 w 109"/>
                <a:gd name="T71" fmla="*/ 43 h 122"/>
                <a:gd name="T72" fmla="*/ 27 w 109"/>
                <a:gd name="T73" fmla="*/ 29 h 122"/>
                <a:gd name="T74" fmla="*/ 27 w 109"/>
                <a:gd name="T75" fmla="*/ 20 h 122"/>
                <a:gd name="T76" fmla="*/ 30 w 109"/>
                <a:gd name="T77" fmla="*/ 10 h 122"/>
                <a:gd name="T78" fmla="*/ 36 w 109"/>
                <a:gd name="T7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9" h="122">
                  <a:moveTo>
                    <a:pt x="36" y="0"/>
                  </a:moveTo>
                  <a:lnTo>
                    <a:pt x="27" y="3"/>
                  </a:lnTo>
                  <a:lnTo>
                    <a:pt x="20" y="10"/>
                  </a:lnTo>
                  <a:lnTo>
                    <a:pt x="13" y="16"/>
                  </a:lnTo>
                  <a:lnTo>
                    <a:pt x="10" y="26"/>
                  </a:lnTo>
                  <a:lnTo>
                    <a:pt x="4" y="36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0" y="66"/>
                  </a:lnTo>
                  <a:lnTo>
                    <a:pt x="4" y="79"/>
                  </a:lnTo>
                  <a:lnTo>
                    <a:pt x="7" y="89"/>
                  </a:lnTo>
                  <a:lnTo>
                    <a:pt x="10" y="95"/>
                  </a:lnTo>
                  <a:lnTo>
                    <a:pt x="17" y="105"/>
                  </a:lnTo>
                  <a:lnTo>
                    <a:pt x="23" y="112"/>
                  </a:lnTo>
                  <a:lnTo>
                    <a:pt x="33" y="115"/>
                  </a:lnTo>
                  <a:lnTo>
                    <a:pt x="40" y="122"/>
                  </a:lnTo>
                  <a:lnTo>
                    <a:pt x="50" y="122"/>
                  </a:lnTo>
                  <a:lnTo>
                    <a:pt x="59" y="122"/>
                  </a:lnTo>
                  <a:lnTo>
                    <a:pt x="73" y="122"/>
                  </a:lnTo>
                  <a:lnTo>
                    <a:pt x="82" y="118"/>
                  </a:lnTo>
                  <a:lnTo>
                    <a:pt x="89" y="115"/>
                  </a:lnTo>
                  <a:lnTo>
                    <a:pt x="99" y="108"/>
                  </a:lnTo>
                  <a:lnTo>
                    <a:pt x="105" y="102"/>
                  </a:lnTo>
                  <a:lnTo>
                    <a:pt x="109" y="95"/>
                  </a:lnTo>
                  <a:lnTo>
                    <a:pt x="96" y="99"/>
                  </a:lnTo>
                  <a:lnTo>
                    <a:pt x="86" y="99"/>
                  </a:lnTo>
                  <a:lnTo>
                    <a:pt x="76" y="99"/>
                  </a:lnTo>
                  <a:lnTo>
                    <a:pt x="63" y="95"/>
                  </a:lnTo>
                  <a:lnTo>
                    <a:pt x="56" y="95"/>
                  </a:lnTo>
                  <a:lnTo>
                    <a:pt x="46" y="89"/>
                  </a:lnTo>
                  <a:lnTo>
                    <a:pt x="40" y="85"/>
                  </a:lnTo>
                  <a:lnTo>
                    <a:pt x="33" y="79"/>
                  </a:lnTo>
                  <a:lnTo>
                    <a:pt x="30" y="69"/>
                  </a:lnTo>
                  <a:lnTo>
                    <a:pt x="27" y="62"/>
                  </a:lnTo>
                  <a:lnTo>
                    <a:pt x="27" y="53"/>
                  </a:lnTo>
                  <a:lnTo>
                    <a:pt x="27" y="43"/>
                  </a:lnTo>
                  <a:lnTo>
                    <a:pt x="27" y="29"/>
                  </a:lnTo>
                  <a:lnTo>
                    <a:pt x="27" y="20"/>
                  </a:lnTo>
                  <a:lnTo>
                    <a:pt x="30" y="1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71" name="Oval 23"/>
            <p:cNvSpPr>
              <a:spLocks noChangeArrowheads="1"/>
            </p:cNvSpPr>
            <p:nvPr/>
          </p:nvSpPr>
          <p:spPr bwMode="auto">
            <a:xfrm>
              <a:off x="2869" y="4186"/>
              <a:ext cx="95" cy="96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72" name="Freeform 24"/>
            <p:cNvSpPr>
              <a:spLocks/>
            </p:cNvSpPr>
            <p:nvPr/>
          </p:nvSpPr>
          <p:spPr bwMode="auto">
            <a:xfrm>
              <a:off x="2869" y="4186"/>
              <a:ext cx="95" cy="96"/>
            </a:xfrm>
            <a:custGeom>
              <a:avLst/>
              <a:gdLst>
                <a:gd name="T0" fmla="*/ 56 w 95"/>
                <a:gd name="T1" fmla="*/ 3 h 96"/>
                <a:gd name="T2" fmla="*/ 69 w 95"/>
                <a:gd name="T3" fmla="*/ 10 h 96"/>
                <a:gd name="T4" fmla="*/ 79 w 95"/>
                <a:gd name="T5" fmla="*/ 17 h 96"/>
                <a:gd name="T6" fmla="*/ 85 w 95"/>
                <a:gd name="T7" fmla="*/ 27 h 96"/>
                <a:gd name="T8" fmla="*/ 92 w 95"/>
                <a:gd name="T9" fmla="*/ 40 h 96"/>
                <a:gd name="T10" fmla="*/ 92 w 95"/>
                <a:gd name="T11" fmla="*/ 53 h 96"/>
                <a:gd name="T12" fmla="*/ 89 w 95"/>
                <a:gd name="T13" fmla="*/ 66 h 96"/>
                <a:gd name="T14" fmla="*/ 82 w 95"/>
                <a:gd name="T15" fmla="*/ 76 h 96"/>
                <a:gd name="T16" fmla="*/ 72 w 95"/>
                <a:gd name="T17" fmla="*/ 86 h 96"/>
                <a:gd name="T18" fmla="*/ 62 w 95"/>
                <a:gd name="T19" fmla="*/ 89 h 96"/>
                <a:gd name="T20" fmla="*/ 49 w 95"/>
                <a:gd name="T21" fmla="*/ 92 h 96"/>
                <a:gd name="T22" fmla="*/ 33 w 95"/>
                <a:gd name="T23" fmla="*/ 89 h 96"/>
                <a:gd name="T24" fmla="*/ 23 w 95"/>
                <a:gd name="T25" fmla="*/ 86 h 96"/>
                <a:gd name="T26" fmla="*/ 13 w 95"/>
                <a:gd name="T27" fmla="*/ 76 h 96"/>
                <a:gd name="T28" fmla="*/ 7 w 95"/>
                <a:gd name="T29" fmla="*/ 66 h 96"/>
                <a:gd name="T30" fmla="*/ 3 w 95"/>
                <a:gd name="T31" fmla="*/ 53 h 96"/>
                <a:gd name="T32" fmla="*/ 3 w 95"/>
                <a:gd name="T33" fmla="*/ 40 h 96"/>
                <a:gd name="T34" fmla="*/ 10 w 95"/>
                <a:gd name="T35" fmla="*/ 27 h 96"/>
                <a:gd name="T36" fmla="*/ 16 w 95"/>
                <a:gd name="T37" fmla="*/ 17 h 96"/>
                <a:gd name="T38" fmla="*/ 26 w 95"/>
                <a:gd name="T39" fmla="*/ 10 h 96"/>
                <a:gd name="T40" fmla="*/ 39 w 95"/>
                <a:gd name="T41" fmla="*/ 3 h 96"/>
                <a:gd name="T42" fmla="*/ 49 w 95"/>
                <a:gd name="T43" fmla="*/ 0 h 96"/>
                <a:gd name="T44" fmla="*/ 62 w 95"/>
                <a:gd name="T45" fmla="*/ 3 h 96"/>
                <a:gd name="T46" fmla="*/ 76 w 95"/>
                <a:gd name="T47" fmla="*/ 7 h 96"/>
                <a:gd name="T48" fmla="*/ 85 w 95"/>
                <a:gd name="T49" fmla="*/ 17 h 96"/>
                <a:gd name="T50" fmla="*/ 92 w 95"/>
                <a:gd name="T51" fmla="*/ 30 h 96"/>
                <a:gd name="T52" fmla="*/ 95 w 95"/>
                <a:gd name="T53" fmla="*/ 43 h 96"/>
                <a:gd name="T54" fmla="*/ 95 w 95"/>
                <a:gd name="T55" fmla="*/ 56 h 96"/>
                <a:gd name="T56" fmla="*/ 89 w 95"/>
                <a:gd name="T57" fmla="*/ 69 h 96"/>
                <a:gd name="T58" fmla="*/ 82 w 95"/>
                <a:gd name="T59" fmla="*/ 82 h 96"/>
                <a:gd name="T60" fmla="*/ 69 w 95"/>
                <a:gd name="T61" fmla="*/ 89 h 96"/>
                <a:gd name="T62" fmla="*/ 56 w 95"/>
                <a:gd name="T63" fmla="*/ 96 h 96"/>
                <a:gd name="T64" fmla="*/ 43 w 95"/>
                <a:gd name="T65" fmla="*/ 96 h 96"/>
                <a:gd name="T66" fmla="*/ 30 w 95"/>
                <a:gd name="T67" fmla="*/ 92 h 96"/>
                <a:gd name="T68" fmla="*/ 16 w 95"/>
                <a:gd name="T69" fmla="*/ 86 h 96"/>
                <a:gd name="T70" fmla="*/ 7 w 95"/>
                <a:gd name="T71" fmla="*/ 76 h 96"/>
                <a:gd name="T72" fmla="*/ 3 w 95"/>
                <a:gd name="T73" fmla="*/ 63 h 96"/>
                <a:gd name="T74" fmla="*/ 0 w 95"/>
                <a:gd name="T75" fmla="*/ 50 h 96"/>
                <a:gd name="T76" fmla="*/ 3 w 95"/>
                <a:gd name="T77" fmla="*/ 33 h 96"/>
                <a:gd name="T78" fmla="*/ 7 w 95"/>
                <a:gd name="T79" fmla="*/ 20 h 96"/>
                <a:gd name="T80" fmla="*/ 16 w 95"/>
                <a:gd name="T81" fmla="*/ 10 h 96"/>
                <a:gd name="T82" fmla="*/ 30 w 95"/>
                <a:gd name="T83" fmla="*/ 3 h 96"/>
                <a:gd name="T84" fmla="*/ 43 w 95"/>
                <a:gd name="T8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5" h="96">
                  <a:moveTo>
                    <a:pt x="49" y="3"/>
                  </a:moveTo>
                  <a:lnTo>
                    <a:pt x="53" y="3"/>
                  </a:lnTo>
                  <a:lnTo>
                    <a:pt x="56" y="3"/>
                  </a:lnTo>
                  <a:lnTo>
                    <a:pt x="62" y="7"/>
                  </a:lnTo>
                  <a:lnTo>
                    <a:pt x="66" y="7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13"/>
                  </a:lnTo>
                  <a:lnTo>
                    <a:pt x="79" y="17"/>
                  </a:lnTo>
                  <a:lnTo>
                    <a:pt x="82" y="20"/>
                  </a:lnTo>
                  <a:lnTo>
                    <a:pt x="85" y="23"/>
                  </a:lnTo>
                  <a:lnTo>
                    <a:pt x="85" y="27"/>
                  </a:lnTo>
                  <a:lnTo>
                    <a:pt x="89" y="30"/>
                  </a:lnTo>
                  <a:lnTo>
                    <a:pt x="89" y="33"/>
                  </a:lnTo>
                  <a:lnTo>
                    <a:pt x="92" y="40"/>
                  </a:lnTo>
                  <a:lnTo>
                    <a:pt x="92" y="43"/>
                  </a:lnTo>
                  <a:lnTo>
                    <a:pt x="92" y="50"/>
                  </a:lnTo>
                  <a:lnTo>
                    <a:pt x="92" y="53"/>
                  </a:lnTo>
                  <a:lnTo>
                    <a:pt x="92" y="56"/>
                  </a:lnTo>
                  <a:lnTo>
                    <a:pt x="89" y="63"/>
                  </a:lnTo>
                  <a:lnTo>
                    <a:pt x="89" y="66"/>
                  </a:lnTo>
                  <a:lnTo>
                    <a:pt x="85" y="69"/>
                  </a:lnTo>
                  <a:lnTo>
                    <a:pt x="85" y="73"/>
                  </a:lnTo>
                  <a:lnTo>
                    <a:pt x="82" y="76"/>
                  </a:lnTo>
                  <a:lnTo>
                    <a:pt x="79" y="79"/>
                  </a:lnTo>
                  <a:lnTo>
                    <a:pt x="76" y="82"/>
                  </a:lnTo>
                  <a:lnTo>
                    <a:pt x="72" y="86"/>
                  </a:lnTo>
                  <a:lnTo>
                    <a:pt x="69" y="86"/>
                  </a:lnTo>
                  <a:lnTo>
                    <a:pt x="66" y="89"/>
                  </a:lnTo>
                  <a:lnTo>
                    <a:pt x="62" y="89"/>
                  </a:lnTo>
                  <a:lnTo>
                    <a:pt x="56" y="92"/>
                  </a:lnTo>
                  <a:lnTo>
                    <a:pt x="53" y="92"/>
                  </a:lnTo>
                  <a:lnTo>
                    <a:pt x="49" y="92"/>
                  </a:lnTo>
                  <a:lnTo>
                    <a:pt x="43" y="92"/>
                  </a:lnTo>
                  <a:lnTo>
                    <a:pt x="39" y="92"/>
                  </a:lnTo>
                  <a:lnTo>
                    <a:pt x="33" y="89"/>
                  </a:lnTo>
                  <a:lnTo>
                    <a:pt x="30" y="89"/>
                  </a:lnTo>
                  <a:lnTo>
                    <a:pt x="26" y="86"/>
                  </a:lnTo>
                  <a:lnTo>
                    <a:pt x="23" y="86"/>
                  </a:lnTo>
                  <a:lnTo>
                    <a:pt x="20" y="82"/>
                  </a:lnTo>
                  <a:lnTo>
                    <a:pt x="16" y="79"/>
                  </a:lnTo>
                  <a:lnTo>
                    <a:pt x="13" y="76"/>
                  </a:lnTo>
                  <a:lnTo>
                    <a:pt x="10" y="73"/>
                  </a:lnTo>
                  <a:lnTo>
                    <a:pt x="10" y="69"/>
                  </a:lnTo>
                  <a:lnTo>
                    <a:pt x="7" y="66"/>
                  </a:lnTo>
                  <a:lnTo>
                    <a:pt x="7" y="63"/>
                  </a:lnTo>
                  <a:lnTo>
                    <a:pt x="3" y="56"/>
                  </a:lnTo>
                  <a:lnTo>
                    <a:pt x="3" y="53"/>
                  </a:lnTo>
                  <a:lnTo>
                    <a:pt x="3" y="50"/>
                  </a:lnTo>
                  <a:lnTo>
                    <a:pt x="3" y="43"/>
                  </a:lnTo>
                  <a:lnTo>
                    <a:pt x="3" y="40"/>
                  </a:lnTo>
                  <a:lnTo>
                    <a:pt x="7" y="33"/>
                  </a:lnTo>
                  <a:lnTo>
                    <a:pt x="7" y="30"/>
                  </a:lnTo>
                  <a:lnTo>
                    <a:pt x="10" y="27"/>
                  </a:lnTo>
                  <a:lnTo>
                    <a:pt x="10" y="23"/>
                  </a:lnTo>
                  <a:lnTo>
                    <a:pt x="13" y="20"/>
                  </a:lnTo>
                  <a:lnTo>
                    <a:pt x="16" y="17"/>
                  </a:lnTo>
                  <a:lnTo>
                    <a:pt x="20" y="13"/>
                  </a:lnTo>
                  <a:lnTo>
                    <a:pt x="23" y="10"/>
                  </a:lnTo>
                  <a:lnTo>
                    <a:pt x="26" y="10"/>
                  </a:lnTo>
                  <a:lnTo>
                    <a:pt x="30" y="7"/>
                  </a:lnTo>
                  <a:lnTo>
                    <a:pt x="33" y="7"/>
                  </a:lnTo>
                  <a:lnTo>
                    <a:pt x="39" y="3"/>
                  </a:lnTo>
                  <a:lnTo>
                    <a:pt x="43" y="3"/>
                  </a:lnTo>
                  <a:lnTo>
                    <a:pt x="49" y="3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2" y="3"/>
                  </a:lnTo>
                  <a:lnTo>
                    <a:pt x="66" y="3"/>
                  </a:lnTo>
                  <a:lnTo>
                    <a:pt x="69" y="7"/>
                  </a:lnTo>
                  <a:lnTo>
                    <a:pt x="76" y="7"/>
                  </a:lnTo>
                  <a:lnTo>
                    <a:pt x="79" y="10"/>
                  </a:lnTo>
                  <a:lnTo>
                    <a:pt x="82" y="13"/>
                  </a:lnTo>
                  <a:lnTo>
                    <a:pt x="85" y="17"/>
                  </a:lnTo>
                  <a:lnTo>
                    <a:pt x="89" y="20"/>
                  </a:lnTo>
                  <a:lnTo>
                    <a:pt x="89" y="27"/>
                  </a:lnTo>
                  <a:lnTo>
                    <a:pt x="92" y="30"/>
                  </a:lnTo>
                  <a:lnTo>
                    <a:pt x="92" y="33"/>
                  </a:lnTo>
                  <a:lnTo>
                    <a:pt x="95" y="40"/>
                  </a:lnTo>
                  <a:lnTo>
                    <a:pt x="95" y="43"/>
                  </a:lnTo>
                  <a:lnTo>
                    <a:pt x="95" y="50"/>
                  </a:lnTo>
                  <a:lnTo>
                    <a:pt x="95" y="53"/>
                  </a:lnTo>
                  <a:lnTo>
                    <a:pt x="95" y="56"/>
                  </a:lnTo>
                  <a:lnTo>
                    <a:pt x="92" y="63"/>
                  </a:lnTo>
                  <a:lnTo>
                    <a:pt x="92" y="66"/>
                  </a:lnTo>
                  <a:lnTo>
                    <a:pt x="89" y="69"/>
                  </a:lnTo>
                  <a:lnTo>
                    <a:pt x="89" y="76"/>
                  </a:lnTo>
                  <a:lnTo>
                    <a:pt x="85" y="79"/>
                  </a:lnTo>
                  <a:lnTo>
                    <a:pt x="82" y="82"/>
                  </a:lnTo>
                  <a:lnTo>
                    <a:pt x="79" y="86"/>
                  </a:lnTo>
                  <a:lnTo>
                    <a:pt x="76" y="89"/>
                  </a:lnTo>
                  <a:lnTo>
                    <a:pt x="69" y="89"/>
                  </a:lnTo>
                  <a:lnTo>
                    <a:pt x="66" y="92"/>
                  </a:lnTo>
                  <a:lnTo>
                    <a:pt x="62" y="92"/>
                  </a:lnTo>
                  <a:lnTo>
                    <a:pt x="56" y="96"/>
                  </a:lnTo>
                  <a:lnTo>
                    <a:pt x="53" y="96"/>
                  </a:lnTo>
                  <a:lnTo>
                    <a:pt x="49" y="96"/>
                  </a:lnTo>
                  <a:lnTo>
                    <a:pt x="43" y="96"/>
                  </a:lnTo>
                  <a:lnTo>
                    <a:pt x="39" y="96"/>
                  </a:lnTo>
                  <a:lnTo>
                    <a:pt x="33" y="92"/>
                  </a:lnTo>
                  <a:lnTo>
                    <a:pt x="30" y="92"/>
                  </a:lnTo>
                  <a:lnTo>
                    <a:pt x="26" y="89"/>
                  </a:lnTo>
                  <a:lnTo>
                    <a:pt x="20" y="89"/>
                  </a:lnTo>
                  <a:lnTo>
                    <a:pt x="16" y="86"/>
                  </a:lnTo>
                  <a:lnTo>
                    <a:pt x="13" y="82"/>
                  </a:lnTo>
                  <a:lnTo>
                    <a:pt x="10" y="79"/>
                  </a:lnTo>
                  <a:lnTo>
                    <a:pt x="7" y="76"/>
                  </a:lnTo>
                  <a:lnTo>
                    <a:pt x="7" y="69"/>
                  </a:lnTo>
                  <a:lnTo>
                    <a:pt x="3" y="66"/>
                  </a:lnTo>
                  <a:lnTo>
                    <a:pt x="3" y="63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3" y="33"/>
                  </a:lnTo>
                  <a:lnTo>
                    <a:pt x="3" y="30"/>
                  </a:lnTo>
                  <a:lnTo>
                    <a:pt x="7" y="27"/>
                  </a:lnTo>
                  <a:lnTo>
                    <a:pt x="7" y="20"/>
                  </a:lnTo>
                  <a:lnTo>
                    <a:pt x="10" y="17"/>
                  </a:lnTo>
                  <a:lnTo>
                    <a:pt x="13" y="13"/>
                  </a:lnTo>
                  <a:lnTo>
                    <a:pt x="16" y="10"/>
                  </a:lnTo>
                  <a:lnTo>
                    <a:pt x="20" y="7"/>
                  </a:lnTo>
                  <a:lnTo>
                    <a:pt x="26" y="7"/>
                  </a:lnTo>
                  <a:lnTo>
                    <a:pt x="30" y="3"/>
                  </a:lnTo>
                  <a:lnTo>
                    <a:pt x="33" y="3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4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73" name="Oval 25"/>
            <p:cNvSpPr>
              <a:spLocks noChangeArrowheads="1"/>
            </p:cNvSpPr>
            <p:nvPr/>
          </p:nvSpPr>
          <p:spPr bwMode="auto">
            <a:xfrm>
              <a:off x="2872" y="4189"/>
              <a:ext cx="76" cy="89"/>
            </a:xfrm>
            <a:prstGeom prst="ellipse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74" name="Oval 26"/>
            <p:cNvSpPr>
              <a:spLocks noChangeArrowheads="1"/>
            </p:cNvSpPr>
            <p:nvPr/>
          </p:nvSpPr>
          <p:spPr bwMode="auto">
            <a:xfrm>
              <a:off x="2882" y="4206"/>
              <a:ext cx="17" cy="16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75" name="Freeform 27"/>
            <p:cNvSpPr>
              <a:spLocks/>
            </p:cNvSpPr>
            <p:nvPr/>
          </p:nvSpPr>
          <p:spPr bwMode="auto">
            <a:xfrm>
              <a:off x="2882" y="4206"/>
              <a:ext cx="17" cy="16"/>
            </a:xfrm>
            <a:custGeom>
              <a:avLst/>
              <a:gdLst>
                <a:gd name="T0" fmla="*/ 10 w 17"/>
                <a:gd name="T1" fmla="*/ 3 h 16"/>
                <a:gd name="T2" fmla="*/ 10 w 17"/>
                <a:gd name="T3" fmla="*/ 3 h 16"/>
                <a:gd name="T4" fmla="*/ 10 w 17"/>
                <a:gd name="T5" fmla="*/ 7 h 16"/>
                <a:gd name="T6" fmla="*/ 13 w 17"/>
                <a:gd name="T7" fmla="*/ 7 h 16"/>
                <a:gd name="T8" fmla="*/ 13 w 17"/>
                <a:gd name="T9" fmla="*/ 7 h 16"/>
                <a:gd name="T10" fmla="*/ 13 w 17"/>
                <a:gd name="T11" fmla="*/ 10 h 16"/>
                <a:gd name="T12" fmla="*/ 13 w 17"/>
                <a:gd name="T13" fmla="*/ 10 h 16"/>
                <a:gd name="T14" fmla="*/ 10 w 17"/>
                <a:gd name="T15" fmla="*/ 10 h 16"/>
                <a:gd name="T16" fmla="*/ 10 w 17"/>
                <a:gd name="T17" fmla="*/ 13 h 16"/>
                <a:gd name="T18" fmla="*/ 10 w 17"/>
                <a:gd name="T19" fmla="*/ 13 h 16"/>
                <a:gd name="T20" fmla="*/ 10 w 17"/>
                <a:gd name="T21" fmla="*/ 13 h 16"/>
                <a:gd name="T22" fmla="*/ 7 w 17"/>
                <a:gd name="T23" fmla="*/ 13 h 16"/>
                <a:gd name="T24" fmla="*/ 7 w 17"/>
                <a:gd name="T25" fmla="*/ 13 h 16"/>
                <a:gd name="T26" fmla="*/ 7 w 17"/>
                <a:gd name="T27" fmla="*/ 10 h 16"/>
                <a:gd name="T28" fmla="*/ 3 w 17"/>
                <a:gd name="T29" fmla="*/ 10 h 16"/>
                <a:gd name="T30" fmla="*/ 3 w 17"/>
                <a:gd name="T31" fmla="*/ 10 h 16"/>
                <a:gd name="T32" fmla="*/ 3 w 17"/>
                <a:gd name="T33" fmla="*/ 7 h 16"/>
                <a:gd name="T34" fmla="*/ 3 w 17"/>
                <a:gd name="T35" fmla="*/ 7 h 16"/>
                <a:gd name="T36" fmla="*/ 7 w 17"/>
                <a:gd name="T37" fmla="*/ 7 h 16"/>
                <a:gd name="T38" fmla="*/ 7 w 17"/>
                <a:gd name="T39" fmla="*/ 3 h 16"/>
                <a:gd name="T40" fmla="*/ 7 w 17"/>
                <a:gd name="T41" fmla="*/ 3 h 16"/>
                <a:gd name="T42" fmla="*/ 10 w 17"/>
                <a:gd name="T43" fmla="*/ 0 h 16"/>
                <a:gd name="T44" fmla="*/ 10 w 17"/>
                <a:gd name="T45" fmla="*/ 0 h 16"/>
                <a:gd name="T46" fmla="*/ 13 w 17"/>
                <a:gd name="T47" fmla="*/ 0 h 16"/>
                <a:gd name="T48" fmla="*/ 13 w 17"/>
                <a:gd name="T49" fmla="*/ 3 h 16"/>
                <a:gd name="T50" fmla="*/ 17 w 17"/>
                <a:gd name="T51" fmla="*/ 7 h 16"/>
                <a:gd name="T52" fmla="*/ 17 w 17"/>
                <a:gd name="T53" fmla="*/ 7 h 16"/>
                <a:gd name="T54" fmla="*/ 17 w 17"/>
                <a:gd name="T55" fmla="*/ 10 h 16"/>
                <a:gd name="T56" fmla="*/ 17 w 17"/>
                <a:gd name="T57" fmla="*/ 13 h 16"/>
                <a:gd name="T58" fmla="*/ 13 w 17"/>
                <a:gd name="T59" fmla="*/ 13 h 16"/>
                <a:gd name="T60" fmla="*/ 13 w 17"/>
                <a:gd name="T61" fmla="*/ 16 h 16"/>
                <a:gd name="T62" fmla="*/ 10 w 17"/>
                <a:gd name="T63" fmla="*/ 16 h 16"/>
                <a:gd name="T64" fmla="*/ 7 w 17"/>
                <a:gd name="T65" fmla="*/ 16 h 16"/>
                <a:gd name="T66" fmla="*/ 7 w 17"/>
                <a:gd name="T67" fmla="*/ 16 h 16"/>
                <a:gd name="T68" fmla="*/ 3 w 17"/>
                <a:gd name="T69" fmla="*/ 13 h 16"/>
                <a:gd name="T70" fmla="*/ 0 w 17"/>
                <a:gd name="T71" fmla="*/ 13 h 16"/>
                <a:gd name="T72" fmla="*/ 0 w 17"/>
                <a:gd name="T73" fmla="*/ 10 h 16"/>
                <a:gd name="T74" fmla="*/ 0 w 17"/>
                <a:gd name="T75" fmla="*/ 10 h 16"/>
                <a:gd name="T76" fmla="*/ 0 w 17"/>
                <a:gd name="T77" fmla="*/ 7 h 16"/>
                <a:gd name="T78" fmla="*/ 0 w 17"/>
                <a:gd name="T79" fmla="*/ 3 h 16"/>
                <a:gd name="T80" fmla="*/ 3 w 17"/>
                <a:gd name="T81" fmla="*/ 3 h 16"/>
                <a:gd name="T82" fmla="*/ 7 w 17"/>
                <a:gd name="T83" fmla="*/ 0 h 16"/>
                <a:gd name="T84" fmla="*/ 7 w 17"/>
                <a:gd name="T8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16">
                  <a:moveTo>
                    <a:pt x="10" y="3"/>
                  </a:move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76" name="Oval 28"/>
            <p:cNvSpPr>
              <a:spLocks noChangeArrowheads="1"/>
            </p:cNvSpPr>
            <p:nvPr/>
          </p:nvSpPr>
          <p:spPr bwMode="auto">
            <a:xfrm>
              <a:off x="2899" y="4193"/>
              <a:ext cx="16" cy="16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77" name="Freeform 29"/>
            <p:cNvSpPr>
              <a:spLocks/>
            </p:cNvSpPr>
            <p:nvPr/>
          </p:nvSpPr>
          <p:spPr bwMode="auto">
            <a:xfrm>
              <a:off x="2899" y="4193"/>
              <a:ext cx="16" cy="16"/>
            </a:xfrm>
            <a:custGeom>
              <a:avLst/>
              <a:gdLst>
                <a:gd name="T0" fmla="*/ 9 w 16"/>
                <a:gd name="T1" fmla="*/ 3 h 16"/>
                <a:gd name="T2" fmla="*/ 9 w 16"/>
                <a:gd name="T3" fmla="*/ 3 h 16"/>
                <a:gd name="T4" fmla="*/ 9 w 16"/>
                <a:gd name="T5" fmla="*/ 6 h 16"/>
                <a:gd name="T6" fmla="*/ 13 w 16"/>
                <a:gd name="T7" fmla="*/ 6 h 16"/>
                <a:gd name="T8" fmla="*/ 13 w 16"/>
                <a:gd name="T9" fmla="*/ 6 h 16"/>
                <a:gd name="T10" fmla="*/ 13 w 16"/>
                <a:gd name="T11" fmla="*/ 10 h 16"/>
                <a:gd name="T12" fmla="*/ 13 w 16"/>
                <a:gd name="T13" fmla="*/ 10 h 16"/>
                <a:gd name="T14" fmla="*/ 9 w 16"/>
                <a:gd name="T15" fmla="*/ 10 h 16"/>
                <a:gd name="T16" fmla="*/ 9 w 16"/>
                <a:gd name="T17" fmla="*/ 13 h 16"/>
                <a:gd name="T18" fmla="*/ 9 w 16"/>
                <a:gd name="T19" fmla="*/ 13 h 16"/>
                <a:gd name="T20" fmla="*/ 9 w 16"/>
                <a:gd name="T21" fmla="*/ 13 h 16"/>
                <a:gd name="T22" fmla="*/ 6 w 16"/>
                <a:gd name="T23" fmla="*/ 13 h 16"/>
                <a:gd name="T24" fmla="*/ 6 w 16"/>
                <a:gd name="T25" fmla="*/ 13 h 16"/>
                <a:gd name="T26" fmla="*/ 6 w 16"/>
                <a:gd name="T27" fmla="*/ 10 h 16"/>
                <a:gd name="T28" fmla="*/ 3 w 16"/>
                <a:gd name="T29" fmla="*/ 10 h 16"/>
                <a:gd name="T30" fmla="*/ 3 w 16"/>
                <a:gd name="T31" fmla="*/ 10 h 16"/>
                <a:gd name="T32" fmla="*/ 3 w 16"/>
                <a:gd name="T33" fmla="*/ 6 h 16"/>
                <a:gd name="T34" fmla="*/ 3 w 16"/>
                <a:gd name="T35" fmla="*/ 6 h 16"/>
                <a:gd name="T36" fmla="*/ 6 w 16"/>
                <a:gd name="T37" fmla="*/ 6 h 16"/>
                <a:gd name="T38" fmla="*/ 6 w 16"/>
                <a:gd name="T39" fmla="*/ 3 h 16"/>
                <a:gd name="T40" fmla="*/ 6 w 16"/>
                <a:gd name="T41" fmla="*/ 3 h 16"/>
                <a:gd name="T42" fmla="*/ 9 w 16"/>
                <a:gd name="T43" fmla="*/ 0 h 16"/>
                <a:gd name="T44" fmla="*/ 9 w 16"/>
                <a:gd name="T45" fmla="*/ 0 h 16"/>
                <a:gd name="T46" fmla="*/ 13 w 16"/>
                <a:gd name="T47" fmla="*/ 0 h 16"/>
                <a:gd name="T48" fmla="*/ 13 w 16"/>
                <a:gd name="T49" fmla="*/ 3 h 16"/>
                <a:gd name="T50" fmla="*/ 16 w 16"/>
                <a:gd name="T51" fmla="*/ 6 h 16"/>
                <a:gd name="T52" fmla="*/ 16 w 16"/>
                <a:gd name="T53" fmla="*/ 6 h 16"/>
                <a:gd name="T54" fmla="*/ 16 w 16"/>
                <a:gd name="T55" fmla="*/ 10 h 16"/>
                <a:gd name="T56" fmla="*/ 16 w 16"/>
                <a:gd name="T57" fmla="*/ 13 h 16"/>
                <a:gd name="T58" fmla="*/ 13 w 16"/>
                <a:gd name="T59" fmla="*/ 13 h 16"/>
                <a:gd name="T60" fmla="*/ 13 w 16"/>
                <a:gd name="T61" fmla="*/ 16 h 16"/>
                <a:gd name="T62" fmla="*/ 9 w 16"/>
                <a:gd name="T63" fmla="*/ 16 h 16"/>
                <a:gd name="T64" fmla="*/ 6 w 16"/>
                <a:gd name="T65" fmla="*/ 16 h 16"/>
                <a:gd name="T66" fmla="*/ 6 w 16"/>
                <a:gd name="T67" fmla="*/ 16 h 16"/>
                <a:gd name="T68" fmla="*/ 3 w 16"/>
                <a:gd name="T69" fmla="*/ 13 h 16"/>
                <a:gd name="T70" fmla="*/ 0 w 16"/>
                <a:gd name="T71" fmla="*/ 13 h 16"/>
                <a:gd name="T72" fmla="*/ 0 w 16"/>
                <a:gd name="T73" fmla="*/ 10 h 16"/>
                <a:gd name="T74" fmla="*/ 0 w 16"/>
                <a:gd name="T75" fmla="*/ 10 h 16"/>
                <a:gd name="T76" fmla="*/ 0 w 16"/>
                <a:gd name="T77" fmla="*/ 6 h 16"/>
                <a:gd name="T78" fmla="*/ 0 w 16"/>
                <a:gd name="T79" fmla="*/ 3 h 16"/>
                <a:gd name="T80" fmla="*/ 3 w 16"/>
                <a:gd name="T81" fmla="*/ 3 h 16"/>
                <a:gd name="T82" fmla="*/ 6 w 16"/>
                <a:gd name="T83" fmla="*/ 0 h 16"/>
                <a:gd name="T84" fmla="*/ 6 w 16"/>
                <a:gd name="T8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" h="16">
                  <a:moveTo>
                    <a:pt x="9" y="3"/>
                  </a:move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78" name="Oval 30"/>
            <p:cNvSpPr>
              <a:spLocks noChangeArrowheads="1"/>
            </p:cNvSpPr>
            <p:nvPr/>
          </p:nvSpPr>
          <p:spPr bwMode="auto">
            <a:xfrm>
              <a:off x="2899" y="4259"/>
              <a:ext cx="16" cy="16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79" name="Freeform 31"/>
            <p:cNvSpPr>
              <a:spLocks/>
            </p:cNvSpPr>
            <p:nvPr/>
          </p:nvSpPr>
          <p:spPr bwMode="auto">
            <a:xfrm>
              <a:off x="2899" y="4259"/>
              <a:ext cx="16" cy="16"/>
            </a:xfrm>
            <a:custGeom>
              <a:avLst/>
              <a:gdLst>
                <a:gd name="T0" fmla="*/ 9 w 16"/>
                <a:gd name="T1" fmla="*/ 3 h 16"/>
                <a:gd name="T2" fmla="*/ 9 w 16"/>
                <a:gd name="T3" fmla="*/ 3 h 16"/>
                <a:gd name="T4" fmla="*/ 9 w 16"/>
                <a:gd name="T5" fmla="*/ 6 h 16"/>
                <a:gd name="T6" fmla="*/ 13 w 16"/>
                <a:gd name="T7" fmla="*/ 6 h 16"/>
                <a:gd name="T8" fmla="*/ 13 w 16"/>
                <a:gd name="T9" fmla="*/ 6 h 16"/>
                <a:gd name="T10" fmla="*/ 13 w 16"/>
                <a:gd name="T11" fmla="*/ 9 h 16"/>
                <a:gd name="T12" fmla="*/ 13 w 16"/>
                <a:gd name="T13" fmla="*/ 9 h 16"/>
                <a:gd name="T14" fmla="*/ 9 w 16"/>
                <a:gd name="T15" fmla="*/ 9 h 16"/>
                <a:gd name="T16" fmla="*/ 9 w 16"/>
                <a:gd name="T17" fmla="*/ 13 h 16"/>
                <a:gd name="T18" fmla="*/ 9 w 16"/>
                <a:gd name="T19" fmla="*/ 13 h 16"/>
                <a:gd name="T20" fmla="*/ 9 w 16"/>
                <a:gd name="T21" fmla="*/ 13 h 16"/>
                <a:gd name="T22" fmla="*/ 6 w 16"/>
                <a:gd name="T23" fmla="*/ 13 h 16"/>
                <a:gd name="T24" fmla="*/ 6 w 16"/>
                <a:gd name="T25" fmla="*/ 13 h 16"/>
                <a:gd name="T26" fmla="*/ 6 w 16"/>
                <a:gd name="T27" fmla="*/ 9 h 16"/>
                <a:gd name="T28" fmla="*/ 3 w 16"/>
                <a:gd name="T29" fmla="*/ 9 h 16"/>
                <a:gd name="T30" fmla="*/ 3 w 16"/>
                <a:gd name="T31" fmla="*/ 9 h 16"/>
                <a:gd name="T32" fmla="*/ 3 w 16"/>
                <a:gd name="T33" fmla="*/ 6 h 16"/>
                <a:gd name="T34" fmla="*/ 3 w 16"/>
                <a:gd name="T35" fmla="*/ 6 h 16"/>
                <a:gd name="T36" fmla="*/ 6 w 16"/>
                <a:gd name="T37" fmla="*/ 6 h 16"/>
                <a:gd name="T38" fmla="*/ 6 w 16"/>
                <a:gd name="T39" fmla="*/ 3 h 16"/>
                <a:gd name="T40" fmla="*/ 6 w 16"/>
                <a:gd name="T41" fmla="*/ 3 h 16"/>
                <a:gd name="T42" fmla="*/ 9 w 16"/>
                <a:gd name="T43" fmla="*/ 0 h 16"/>
                <a:gd name="T44" fmla="*/ 9 w 16"/>
                <a:gd name="T45" fmla="*/ 0 h 16"/>
                <a:gd name="T46" fmla="*/ 13 w 16"/>
                <a:gd name="T47" fmla="*/ 0 h 16"/>
                <a:gd name="T48" fmla="*/ 13 w 16"/>
                <a:gd name="T49" fmla="*/ 3 h 16"/>
                <a:gd name="T50" fmla="*/ 16 w 16"/>
                <a:gd name="T51" fmla="*/ 6 h 16"/>
                <a:gd name="T52" fmla="*/ 16 w 16"/>
                <a:gd name="T53" fmla="*/ 6 h 16"/>
                <a:gd name="T54" fmla="*/ 16 w 16"/>
                <a:gd name="T55" fmla="*/ 9 h 16"/>
                <a:gd name="T56" fmla="*/ 16 w 16"/>
                <a:gd name="T57" fmla="*/ 13 h 16"/>
                <a:gd name="T58" fmla="*/ 13 w 16"/>
                <a:gd name="T59" fmla="*/ 13 h 16"/>
                <a:gd name="T60" fmla="*/ 13 w 16"/>
                <a:gd name="T61" fmla="*/ 16 h 16"/>
                <a:gd name="T62" fmla="*/ 9 w 16"/>
                <a:gd name="T63" fmla="*/ 16 h 16"/>
                <a:gd name="T64" fmla="*/ 6 w 16"/>
                <a:gd name="T65" fmla="*/ 16 h 16"/>
                <a:gd name="T66" fmla="*/ 6 w 16"/>
                <a:gd name="T67" fmla="*/ 16 h 16"/>
                <a:gd name="T68" fmla="*/ 3 w 16"/>
                <a:gd name="T69" fmla="*/ 13 h 16"/>
                <a:gd name="T70" fmla="*/ 0 w 16"/>
                <a:gd name="T71" fmla="*/ 13 h 16"/>
                <a:gd name="T72" fmla="*/ 0 w 16"/>
                <a:gd name="T73" fmla="*/ 9 h 16"/>
                <a:gd name="T74" fmla="*/ 0 w 16"/>
                <a:gd name="T75" fmla="*/ 9 h 16"/>
                <a:gd name="T76" fmla="*/ 0 w 16"/>
                <a:gd name="T77" fmla="*/ 6 h 16"/>
                <a:gd name="T78" fmla="*/ 0 w 16"/>
                <a:gd name="T79" fmla="*/ 3 h 16"/>
                <a:gd name="T80" fmla="*/ 3 w 16"/>
                <a:gd name="T81" fmla="*/ 3 h 16"/>
                <a:gd name="T82" fmla="*/ 6 w 16"/>
                <a:gd name="T83" fmla="*/ 0 h 16"/>
                <a:gd name="T84" fmla="*/ 6 w 16"/>
                <a:gd name="T8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" h="16">
                  <a:moveTo>
                    <a:pt x="9" y="3"/>
                  </a:move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0" name="Oval 32"/>
            <p:cNvSpPr>
              <a:spLocks noChangeArrowheads="1"/>
            </p:cNvSpPr>
            <p:nvPr/>
          </p:nvSpPr>
          <p:spPr bwMode="auto">
            <a:xfrm>
              <a:off x="2899" y="4209"/>
              <a:ext cx="19" cy="20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1" name="Freeform 33"/>
            <p:cNvSpPr>
              <a:spLocks/>
            </p:cNvSpPr>
            <p:nvPr/>
          </p:nvSpPr>
          <p:spPr bwMode="auto">
            <a:xfrm>
              <a:off x="2899" y="4209"/>
              <a:ext cx="19" cy="20"/>
            </a:xfrm>
            <a:custGeom>
              <a:avLst/>
              <a:gdLst>
                <a:gd name="T0" fmla="*/ 13 w 19"/>
                <a:gd name="T1" fmla="*/ 4 h 20"/>
                <a:gd name="T2" fmla="*/ 13 w 19"/>
                <a:gd name="T3" fmla="*/ 4 h 20"/>
                <a:gd name="T4" fmla="*/ 13 w 19"/>
                <a:gd name="T5" fmla="*/ 7 h 20"/>
                <a:gd name="T6" fmla="*/ 16 w 19"/>
                <a:gd name="T7" fmla="*/ 7 h 20"/>
                <a:gd name="T8" fmla="*/ 16 w 19"/>
                <a:gd name="T9" fmla="*/ 7 h 20"/>
                <a:gd name="T10" fmla="*/ 16 w 19"/>
                <a:gd name="T11" fmla="*/ 10 h 20"/>
                <a:gd name="T12" fmla="*/ 16 w 19"/>
                <a:gd name="T13" fmla="*/ 13 h 20"/>
                <a:gd name="T14" fmla="*/ 13 w 19"/>
                <a:gd name="T15" fmla="*/ 13 h 20"/>
                <a:gd name="T16" fmla="*/ 13 w 19"/>
                <a:gd name="T17" fmla="*/ 17 h 20"/>
                <a:gd name="T18" fmla="*/ 13 w 19"/>
                <a:gd name="T19" fmla="*/ 17 h 20"/>
                <a:gd name="T20" fmla="*/ 9 w 19"/>
                <a:gd name="T21" fmla="*/ 17 h 20"/>
                <a:gd name="T22" fmla="*/ 6 w 19"/>
                <a:gd name="T23" fmla="*/ 17 h 20"/>
                <a:gd name="T24" fmla="*/ 6 w 19"/>
                <a:gd name="T25" fmla="*/ 17 h 20"/>
                <a:gd name="T26" fmla="*/ 6 w 19"/>
                <a:gd name="T27" fmla="*/ 13 h 20"/>
                <a:gd name="T28" fmla="*/ 3 w 19"/>
                <a:gd name="T29" fmla="*/ 13 h 20"/>
                <a:gd name="T30" fmla="*/ 3 w 19"/>
                <a:gd name="T31" fmla="*/ 10 h 20"/>
                <a:gd name="T32" fmla="*/ 3 w 19"/>
                <a:gd name="T33" fmla="*/ 7 h 20"/>
                <a:gd name="T34" fmla="*/ 3 w 19"/>
                <a:gd name="T35" fmla="*/ 7 h 20"/>
                <a:gd name="T36" fmla="*/ 6 w 19"/>
                <a:gd name="T37" fmla="*/ 7 h 20"/>
                <a:gd name="T38" fmla="*/ 6 w 19"/>
                <a:gd name="T39" fmla="*/ 4 h 20"/>
                <a:gd name="T40" fmla="*/ 6 w 19"/>
                <a:gd name="T41" fmla="*/ 4 h 20"/>
                <a:gd name="T42" fmla="*/ 9 w 19"/>
                <a:gd name="T43" fmla="*/ 0 h 20"/>
                <a:gd name="T44" fmla="*/ 13 w 19"/>
                <a:gd name="T45" fmla="*/ 0 h 20"/>
                <a:gd name="T46" fmla="*/ 16 w 19"/>
                <a:gd name="T47" fmla="*/ 0 h 20"/>
                <a:gd name="T48" fmla="*/ 16 w 19"/>
                <a:gd name="T49" fmla="*/ 4 h 20"/>
                <a:gd name="T50" fmla="*/ 19 w 19"/>
                <a:gd name="T51" fmla="*/ 7 h 20"/>
                <a:gd name="T52" fmla="*/ 19 w 19"/>
                <a:gd name="T53" fmla="*/ 10 h 20"/>
                <a:gd name="T54" fmla="*/ 19 w 19"/>
                <a:gd name="T55" fmla="*/ 13 h 20"/>
                <a:gd name="T56" fmla="*/ 19 w 19"/>
                <a:gd name="T57" fmla="*/ 13 h 20"/>
                <a:gd name="T58" fmla="*/ 16 w 19"/>
                <a:gd name="T59" fmla="*/ 17 h 20"/>
                <a:gd name="T60" fmla="*/ 13 w 19"/>
                <a:gd name="T61" fmla="*/ 20 h 20"/>
                <a:gd name="T62" fmla="*/ 13 w 19"/>
                <a:gd name="T63" fmla="*/ 20 h 20"/>
                <a:gd name="T64" fmla="*/ 9 w 19"/>
                <a:gd name="T65" fmla="*/ 20 h 20"/>
                <a:gd name="T66" fmla="*/ 6 w 19"/>
                <a:gd name="T67" fmla="*/ 20 h 20"/>
                <a:gd name="T68" fmla="*/ 3 w 19"/>
                <a:gd name="T69" fmla="*/ 17 h 20"/>
                <a:gd name="T70" fmla="*/ 0 w 19"/>
                <a:gd name="T71" fmla="*/ 17 h 20"/>
                <a:gd name="T72" fmla="*/ 0 w 19"/>
                <a:gd name="T73" fmla="*/ 13 h 20"/>
                <a:gd name="T74" fmla="*/ 0 w 19"/>
                <a:gd name="T75" fmla="*/ 10 h 20"/>
                <a:gd name="T76" fmla="*/ 0 w 19"/>
                <a:gd name="T77" fmla="*/ 7 h 20"/>
                <a:gd name="T78" fmla="*/ 0 w 19"/>
                <a:gd name="T79" fmla="*/ 4 h 20"/>
                <a:gd name="T80" fmla="*/ 3 w 19"/>
                <a:gd name="T81" fmla="*/ 4 h 20"/>
                <a:gd name="T82" fmla="*/ 6 w 19"/>
                <a:gd name="T83" fmla="*/ 0 h 20"/>
                <a:gd name="T84" fmla="*/ 9 w 19"/>
                <a:gd name="T8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20">
                  <a:moveTo>
                    <a:pt x="9" y="4"/>
                  </a:moveTo>
                  <a:lnTo>
                    <a:pt x="9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9" y="4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9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2" name="Oval 34"/>
            <p:cNvSpPr>
              <a:spLocks noChangeArrowheads="1"/>
            </p:cNvSpPr>
            <p:nvPr/>
          </p:nvSpPr>
          <p:spPr bwMode="auto">
            <a:xfrm>
              <a:off x="2876" y="4226"/>
              <a:ext cx="13" cy="16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3" name="Freeform 35"/>
            <p:cNvSpPr>
              <a:spLocks/>
            </p:cNvSpPr>
            <p:nvPr/>
          </p:nvSpPr>
          <p:spPr bwMode="auto">
            <a:xfrm>
              <a:off x="2876" y="4226"/>
              <a:ext cx="13" cy="16"/>
            </a:xfrm>
            <a:custGeom>
              <a:avLst/>
              <a:gdLst>
                <a:gd name="T0" fmla="*/ 6 w 13"/>
                <a:gd name="T1" fmla="*/ 3 h 16"/>
                <a:gd name="T2" fmla="*/ 9 w 13"/>
                <a:gd name="T3" fmla="*/ 3 h 16"/>
                <a:gd name="T4" fmla="*/ 9 w 13"/>
                <a:gd name="T5" fmla="*/ 6 h 16"/>
                <a:gd name="T6" fmla="*/ 9 w 13"/>
                <a:gd name="T7" fmla="*/ 6 h 16"/>
                <a:gd name="T8" fmla="*/ 9 w 13"/>
                <a:gd name="T9" fmla="*/ 6 h 16"/>
                <a:gd name="T10" fmla="*/ 9 w 13"/>
                <a:gd name="T11" fmla="*/ 10 h 16"/>
                <a:gd name="T12" fmla="*/ 9 w 13"/>
                <a:gd name="T13" fmla="*/ 10 h 16"/>
                <a:gd name="T14" fmla="*/ 9 w 13"/>
                <a:gd name="T15" fmla="*/ 10 h 16"/>
                <a:gd name="T16" fmla="*/ 9 w 13"/>
                <a:gd name="T17" fmla="*/ 13 h 16"/>
                <a:gd name="T18" fmla="*/ 9 w 13"/>
                <a:gd name="T19" fmla="*/ 13 h 16"/>
                <a:gd name="T20" fmla="*/ 6 w 13"/>
                <a:gd name="T21" fmla="*/ 13 h 16"/>
                <a:gd name="T22" fmla="*/ 6 w 13"/>
                <a:gd name="T23" fmla="*/ 13 h 16"/>
                <a:gd name="T24" fmla="*/ 6 w 13"/>
                <a:gd name="T25" fmla="*/ 13 h 16"/>
                <a:gd name="T26" fmla="*/ 3 w 13"/>
                <a:gd name="T27" fmla="*/ 10 h 16"/>
                <a:gd name="T28" fmla="*/ 3 w 13"/>
                <a:gd name="T29" fmla="*/ 10 h 16"/>
                <a:gd name="T30" fmla="*/ 3 w 13"/>
                <a:gd name="T31" fmla="*/ 10 h 16"/>
                <a:gd name="T32" fmla="*/ 3 w 13"/>
                <a:gd name="T33" fmla="*/ 6 h 16"/>
                <a:gd name="T34" fmla="*/ 3 w 13"/>
                <a:gd name="T35" fmla="*/ 6 h 16"/>
                <a:gd name="T36" fmla="*/ 6 w 13"/>
                <a:gd name="T37" fmla="*/ 6 h 16"/>
                <a:gd name="T38" fmla="*/ 6 w 13"/>
                <a:gd name="T39" fmla="*/ 3 h 16"/>
                <a:gd name="T40" fmla="*/ 6 w 13"/>
                <a:gd name="T41" fmla="*/ 3 h 16"/>
                <a:gd name="T42" fmla="*/ 6 w 13"/>
                <a:gd name="T43" fmla="*/ 0 h 16"/>
                <a:gd name="T44" fmla="*/ 9 w 13"/>
                <a:gd name="T45" fmla="*/ 0 h 16"/>
                <a:gd name="T46" fmla="*/ 9 w 13"/>
                <a:gd name="T47" fmla="*/ 0 h 16"/>
                <a:gd name="T48" fmla="*/ 13 w 13"/>
                <a:gd name="T49" fmla="*/ 3 h 16"/>
                <a:gd name="T50" fmla="*/ 13 w 13"/>
                <a:gd name="T51" fmla="*/ 6 h 16"/>
                <a:gd name="T52" fmla="*/ 13 w 13"/>
                <a:gd name="T53" fmla="*/ 6 h 16"/>
                <a:gd name="T54" fmla="*/ 13 w 13"/>
                <a:gd name="T55" fmla="*/ 10 h 16"/>
                <a:gd name="T56" fmla="*/ 13 w 13"/>
                <a:gd name="T57" fmla="*/ 13 h 16"/>
                <a:gd name="T58" fmla="*/ 9 w 13"/>
                <a:gd name="T59" fmla="*/ 13 h 16"/>
                <a:gd name="T60" fmla="*/ 9 w 13"/>
                <a:gd name="T61" fmla="*/ 16 h 16"/>
                <a:gd name="T62" fmla="*/ 6 w 13"/>
                <a:gd name="T63" fmla="*/ 16 h 16"/>
                <a:gd name="T64" fmla="*/ 6 w 13"/>
                <a:gd name="T65" fmla="*/ 16 h 16"/>
                <a:gd name="T66" fmla="*/ 3 w 13"/>
                <a:gd name="T67" fmla="*/ 16 h 16"/>
                <a:gd name="T68" fmla="*/ 3 w 13"/>
                <a:gd name="T69" fmla="*/ 13 h 16"/>
                <a:gd name="T70" fmla="*/ 0 w 13"/>
                <a:gd name="T71" fmla="*/ 13 h 16"/>
                <a:gd name="T72" fmla="*/ 0 w 13"/>
                <a:gd name="T73" fmla="*/ 10 h 16"/>
                <a:gd name="T74" fmla="*/ 0 w 13"/>
                <a:gd name="T75" fmla="*/ 10 h 16"/>
                <a:gd name="T76" fmla="*/ 0 w 13"/>
                <a:gd name="T77" fmla="*/ 6 h 16"/>
                <a:gd name="T78" fmla="*/ 0 w 13"/>
                <a:gd name="T79" fmla="*/ 3 h 16"/>
                <a:gd name="T80" fmla="*/ 3 w 13"/>
                <a:gd name="T81" fmla="*/ 3 h 16"/>
                <a:gd name="T82" fmla="*/ 3 w 13"/>
                <a:gd name="T83" fmla="*/ 0 h 16"/>
                <a:gd name="T84" fmla="*/ 6 w 13"/>
                <a:gd name="T8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16">
                  <a:moveTo>
                    <a:pt x="6" y="3"/>
                  </a:moveTo>
                  <a:lnTo>
                    <a:pt x="6" y="3"/>
                  </a:lnTo>
                  <a:lnTo>
                    <a:pt x="6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4" name="Oval 36"/>
            <p:cNvSpPr>
              <a:spLocks noChangeArrowheads="1"/>
            </p:cNvSpPr>
            <p:nvPr/>
          </p:nvSpPr>
          <p:spPr bwMode="auto">
            <a:xfrm>
              <a:off x="2882" y="4245"/>
              <a:ext cx="17" cy="20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5" name="Freeform 37"/>
            <p:cNvSpPr>
              <a:spLocks/>
            </p:cNvSpPr>
            <p:nvPr/>
          </p:nvSpPr>
          <p:spPr bwMode="auto">
            <a:xfrm>
              <a:off x="2882" y="4245"/>
              <a:ext cx="17" cy="20"/>
            </a:xfrm>
            <a:custGeom>
              <a:avLst/>
              <a:gdLst>
                <a:gd name="T0" fmla="*/ 10 w 17"/>
                <a:gd name="T1" fmla="*/ 4 h 20"/>
                <a:gd name="T2" fmla="*/ 10 w 17"/>
                <a:gd name="T3" fmla="*/ 4 h 20"/>
                <a:gd name="T4" fmla="*/ 10 w 17"/>
                <a:gd name="T5" fmla="*/ 7 h 20"/>
                <a:gd name="T6" fmla="*/ 13 w 17"/>
                <a:gd name="T7" fmla="*/ 7 h 20"/>
                <a:gd name="T8" fmla="*/ 13 w 17"/>
                <a:gd name="T9" fmla="*/ 7 h 20"/>
                <a:gd name="T10" fmla="*/ 13 w 17"/>
                <a:gd name="T11" fmla="*/ 10 h 20"/>
                <a:gd name="T12" fmla="*/ 13 w 17"/>
                <a:gd name="T13" fmla="*/ 14 h 20"/>
                <a:gd name="T14" fmla="*/ 10 w 17"/>
                <a:gd name="T15" fmla="*/ 14 h 20"/>
                <a:gd name="T16" fmla="*/ 10 w 17"/>
                <a:gd name="T17" fmla="*/ 17 h 20"/>
                <a:gd name="T18" fmla="*/ 10 w 17"/>
                <a:gd name="T19" fmla="*/ 17 h 20"/>
                <a:gd name="T20" fmla="*/ 10 w 17"/>
                <a:gd name="T21" fmla="*/ 17 h 20"/>
                <a:gd name="T22" fmla="*/ 7 w 17"/>
                <a:gd name="T23" fmla="*/ 17 h 20"/>
                <a:gd name="T24" fmla="*/ 7 w 17"/>
                <a:gd name="T25" fmla="*/ 17 h 20"/>
                <a:gd name="T26" fmla="*/ 7 w 17"/>
                <a:gd name="T27" fmla="*/ 14 h 20"/>
                <a:gd name="T28" fmla="*/ 3 w 17"/>
                <a:gd name="T29" fmla="*/ 14 h 20"/>
                <a:gd name="T30" fmla="*/ 3 w 17"/>
                <a:gd name="T31" fmla="*/ 10 h 20"/>
                <a:gd name="T32" fmla="*/ 3 w 17"/>
                <a:gd name="T33" fmla="*/ 7 h 20"/>
                <a:gd name="T34" fmla="*/ 3 w 17"/>
                <a:gd name="T35" fmla="*/ 7 h 20"/>
                <a:gd name="T36" fmla="*/ 7 w 17"/>
                <a:gd name="T37" fmla="*/ 7 h 20"/>
                <a:gd name="T38" fmla="*/ 7 w 17"/>
                <a:gd name="T39" fmla="*/ 4 h 20"/>
                <a:gd name="T40" fmla="*/ 7 w 17"/>
                <a:gd name="T41" fmla="*/ 4 h 20"/>
                <a:gd name="T42" fmla="*/ 10 w 17"/>
                <a:gd name="T43" fmla="*/ 0 h 20"/>
                <a:gd name="T44" fmla="*/ 10 w 17"/>
                <a:gd name="T45" fmla="*/ 0 h 20"/>
                <a:gd name="T46" fmla="*/ 13 w 17"/>
                <a:gd name="T47" fmla="*/ 0 h 20"/>
                <a:gd name="T48" fmla="*/ 13 w 17"/>
                <a:gd name="T49" fmla="*/ 4 h 20"/>
                <a:gd name="T50" fmla="*/ 17 w 17"/>
                <a:gd name="T51" fmla="*/ 7 h 20"/>
                <a:gd name="T52" fmla="*/ 17 w 17"/>
                <a:gd name="T53" fmla="*/ 10 h 20"/>
                <a:gd name="T54" fmla="*/ 17 w 17"/>
                <a:gd name="T55" fmla="*/ 14 h 20"/>
                <a:gd name="T56" fmla="*/ 17 w 17"/>
                <a:gd name="T57" fmla="*/ 14 h 20"/>
                <a:gd name="T58" fmla="*/ 13 w 17"/>
                <a:gd name="T59" fmla="*/ 17 h 20"/>
                <a:gd name="T60" fmla="*/ 13 w 17"/>
                <a:gd name="T61" fmla="*/ 20 h 20"/>
                <a:gd name="T62" fmla="*/ 10 w 17"/>
                <a:gd name="T63" fmla="*/ 20 h 20"/>
                <a:gd name="T64" fmla="*/ 7 w 17"/>
                <a:gd name="T65" fmla="*/ 20 h 20"/>
                <a:gd name="T66" fmla="*/ 7 w 17"/>
                <a:gd name="T67" fmla="*/ 20 h 20"/>
                <a:gd name="T68" fmla="*/ 3 w 17"/>
                <a:gd name="T69" fmla="*/ 17 h 20"/>
                <a:gd name="T70" fmla="*/ 0 w 17"/>
                <a:gd name="T71" fmla="*/ 17 h 20"/>
                <a:gd name="T72" fmla="*/ 0 w 17"/>
                <a:gd name="T73" fmla="*/ 14 h 20"/>
                <a:gd name="T74" fmla="*/ 0 w 17"/>
                <a:gd name="T75" fmla="*/ 10 h 20"/>
                <a:gd name="T76" fmla="*/ 0 w 17"/>
                <a:gd name="T77" fmla="*/ 7 h 20"/>
                <a:gd name="T78" fmla="*/ 0 w 17"/>
                <a:gd name="T79" fmla="*/ 4 h 20"/>
                <a:gd name="T80" fmla="*/ 3 w 17"/>
                <a:gd name="T81" fmla="*/ 4 h 20"/>
                <a:gd name="T82" fmla="*/ 7 w 17"/>
                <a:gd name="T83" fmla="*/ 0 h 20"/>
                <a:gd name="T84" fmla="*/ 7 w 17"/>
                <a:gd name="T8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20">
                  <a:moveTo>
                    <a:pt x="10" y="4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6" name="Oval 38"/>
            <p:cNvSpPr>
              <a:spLocks noChangeArrowheads="1"/>
            </p:cNvSpPr>
            <p:nvPr/>
          </p:nvSpPr>
          <p:spPr bwMode="auto">
            <a:xfrm>
              <a:off x="2922" y="4245"/>
              <a:ext cx="19" cy="20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7" name="Freeform 39"/>
            <p:cNvSpPr>
              <a:spLocks/>
            </p:cNvSpPr>
            <p:nvPr/>
          </p:nvSpPr>
          <p:spPr bwMode="auto">
            <a:xfrm>
              <a:off x="2922" y="4245"/>
              <a:ext cx="19" cy="20"/>
            </a:xfrm>
            <a:custGeom>
              <a:avLst/>
              <a:gdLst>
                <a:gd name="T0" fmla="*/ 13 w 19"/>
                <a:gd name="T1" fmla="*/ 4 h 20"/>
                <a:gd name="T2" fmla="*/ 13 w 19"/>
                <a:gd name="T3" fmla="*/ 4 h 20"/>
                <a:gd name="T4" fmla="*/ 13 w 19"/>
                <a:gd name="T5" fmla="*/ 7 h 20"/>
                <a:gd name="T6" fmla="*/ 16 w 19"/>
                <a:gd name="T7" fmla="*/ 7 h 20"/>
                <a:gd name="T8" fmla="*/ 16 w 19"/>
                <a:gd name="T9" fmla="*/ 7 h 20"/>
                <a:gd name="T10" fmla="*/ 16 w 19"/>
                <a:gd name="T11" fmla="*/ 10 h 20"/>
                <a:gd name="T12" fmla="*/ 16 w 19"/>
                <a:gd name="T13" fmla="*/ 14 h 20"/>
                <a:gd name="T14" fmla="*/ 13 w 19"/>
                <a:gd name="T15" fmla="*/ 14 h 20"/>
                <a:gd name="T16" fmla="*/ 13 w 19"/>
                <a:gd name="T17" fmla="*/ 17 h 20"/>
                <a:gd name="T18" fmla="*/ 13 w 19"/>
                <a:gd name="T19" fmla="*/ 17 h 20"/>
                <a:gd name="T20" fmla="*/ 9 w 19"/>
                <a:gd name="T21" fmla="*/ 17 h 20"/>
                <a:gd name="T22" fmla="*/ 6 w 19"/>
                <a:gd name="T23" fmla="*/ 17 h 20"/>
                <a:gd name="T24" fmla="*/ 6 w 19"/>
                <a:gd name="T25" fmla="*/ 17 h 20"/>
                <a:gd name="T26" fmla="*/ 6 w 19"/>
                <a:gd name="T27" fmla="*/ 14 h 20"/>
                <a:gd name="T28" fmla="*/ 3 w 19"/>
                <a:gd name="T29" fmla="*/ 14 h 20"/>
                <a:gd name="T30" fmla="*/ 3 w 19"/>
                <a:gd name="T31" fmla="*/ 10 h 20"/>
                <a:gd name="T32" fmla="*/ 3 w 19"/>
                <a:gd name="T33" fmla="*/ 7 h 20"/>
                <a:gd name="T34" fmla="*/ 3 w 19"/>
                <a:gd name="T35" fmla="*/ 7 h 20"/>
                <a:gd name="T36" fmla="*/ 6 w 19"/>
                <a:gd name="T37" fmla="*/ 7 h 20"/>
                <a:gd name="T38" fmla="*/ 6 w 19"/>
                <a:gd name="T39" fmla="*/ 4 h 20"/>
                <a:gd name="T40" fmla="*/ 6 w 19"/>
                <a:gd name="T41" fmla="*/ 4 h 20"/>
                <a:gd name="T42" fmla="*/ 9 w 19"/>
                <a:gd name="T43" fmla="*/ 0 h 20"/>
                <a:gd name="T44" fmla="*/ 13 w 19"/>
                <a:gd name="T45" fmla="*/ 0 h 20"/>
                <a:gd name="T46" fmla="*/ 16 w 19"/>
                <a:gd name="T47" fmla="*/ 0 h 20"/>
                <a:gd name="T48" fmla="*/ 16 w 19"/>
                <a:gd name="T49" fmla="*/ 4 h 20"/>
                <a:gd name="T50" fmla="*/ 19 w 19"/>
                <a:gd name="T51" fmla="*/ 7 h 20"/>
                <a:gd name="T52" fmla="*/ 19 w 19"/>
                <a:gd name="T53" fmla="*/ 10 h 20"/>
                <a:gd name="T54" fmla="*/ 19 w 19"/>
                <a:gd name="T55" fmla="*/ 14 h 20"/>
                <a:gd name="T56" fmla="*/ 19 w 19"/>
                <a:gd name="T57" fmla="*/ 14 h 20"/>
                <a:gd name="T58" fmla="*/ 16 w 19"/>
                <a:gd name="T59" fmla="*/ 17 h 20"/>
                <a:gd name="T60" fmla="*/ 13 w 19"/>
                <a:gd name="T61" fmla="*/ 20 h 20"/>
                <a:gd name="T62" fmla="*/ 13 w 19"/>
                <a:gd name="T63" fmla="*/ 20 h 20"/>
                <a:gd name="T64" fmla="*/ 9 w 19"/>
                <a:gd name="T65" fmla="*/ 20 h 20"/>
                <a:gd name="T66" fmla="*/ 6 w 19"/>
                <a:gd name="T67" fmla="*/ 20 h 20"/>
                <a:gd name="T68" fmla="*/ 3 w 19"/>
                <a:gd name="T69" fmla="*/ 17 h 20"/>
                <a:gd name="T70" fmla="*/ 0 w 19"/>
                <a:gd name="T71" fmla="*/ 17 h 20"/>
                <a:gd name="T72" fmla="*/ 0 w 19"/>
                <a:gd name="T73" fmla="*/ 14 h 20"/>
                <a:gd name="T74" fmla="*/ 0 w 19"/>
                <a:gd name="T75" fmla="*/ 10 h 20"/>
                <a:gd name="T76" fmla="*/ 0 w 19"/>
                <a:gd name="T77" fmla="*/ 7 h 20"/>
                <a:gd name="T78" fmla="*/ 0 w 19"/>
                <a:gd name="T79" fmla="*/ 4 h 20"/>
                <a:gd name="T80" fmla="*/ 3 w 19"/>
                <a:gd name="T81" fmla="*/ 4 h 20"/>
                <a:gd name="T82" fmla="*/ 6 w 19"/>
                <a:gd name="T83" fmla="*/ 0 h 20"/>
                <a:gd name="T84" fmla="*/ 9 w 19"/>
                <a:gd name="T8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20">
                  <a:moveTo>
                    <a:pt x="9" y="4"/>
                  </a:moveTo>
                  <a:lnTo>
                    <a:pt x="9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9" y="4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8" name="Oval 40"/>
            <p:cNvSpPr>
              <a:spLocks noChangeArrowheads="1"/>
            </p:cNvSpPr>
            <p:nvPr/>
          </p:nvSpPr>
          <p:spPr bwMode="auto">
            <a:xfrm>
              <a:off x="2938" y="4229"/>
              <a:ext cx="13" cy="10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9" name="Freeform 41"/>
            <p:cNvSpPr>
              <a:spLocks/>
            </p:cNvSpPr>
            <p:nvPr/>
          </p:nvSpPr>
          <p:spPr bwMode="auto">
            <a:xfrm>
              <a:off x="2938" y="4229"/>
              <a:ext cx="13" cy="10"/>
            </a:xfrm>
            <a:custGeom>
              <a:avLst/>
              <a:gdLst>
                <a:gd name="T0" fmla="*/ 7 w 13"/>
                <a:gd name="T1" fmla="*/ 3 h 10"/>
                <a:gd name="T2" fmla="*/ 10 w 13"/>
                <a:gd name="T3" fmla="*/ 3 h 10"/>
                <a:gd name="T4" fmla="*/ 10 w 13"/>
                <a:gd name="T5" fmla="*/ 3 h 10"/>
                <a:gd name="T6" fmla="*/ 10 w 13"/>
                <a:gd name="T7" fmla="*/ 3 h 10"/>
                <a:gd name="T8" fmla="*/ 10 w 13"/>
                <a:gd name="T9" fmla="*/ 3 h 10"/>
                <a:gd name="T10" fmla="*/ 10 w 13"/>
                <a:gd name="T11" fmla="*/ 7 h 10"/>
                <a:gd name="T12" fmla="*/ 10 w 13"/>
                <a:gd name="T13" fmla="*/ 7 h 10"/>
                <a:gd name="T14" fmla="*/ 10 w 13"/>
                <a:gd name="T15" fmla="*/ 7 h 10"/>
                <a:gd name="T16" fmla="*/ 10 w 13"/>
                <a:gd name="T17" fmla="*/ 7 h 10"/>
                <a:gd name="T18" fmla="*/ 10 w 13"/>
                <a:gd name="T19" fmla="*/ 7 h 10"/>
                <a:gd name="T20" fmla="*/ 7 w 13"/>
                <a:gd name="T21" fmla="*/ 7 h 10"/>
                <a:gd name="T22" fmla="*/ 7 w 13"/>
                <a:gd name="T23" fmla="*/ 7 h 10"/>
                <a:gd name="T24" fmla="*/ 7 w 13"/>
                <a:gd name="T25" fmla="*/ 7 h 10"/>
                <a:gd name="T26" fmla="*/ 3 w 13"/>
                <a:gd name="T27" fmla="*/ 7 h 10"/>
                <a:gd name="T28" fmla="*/ 3 w 13"/>
                <a:gd name="T29" fmla="*/ 7 h 10"/>
                <a:gd name="T30" fmla="*/ 3 w 13"/>
                <a:gd name="T31" fmla="*/ 7 h 10"/>
                <a:gd name="T32" fmla="*/ 3 w 13"/>
                <a:gd name="T33" fmla="*/ 3 h 10"/>
                <a:gd name="T34" fmla="*/ 3 w 13"/>
                <a:gd name="T35" fmla="*/ 3 h 10"/>
                <a:gd name="T36" fmla="*/ 7 w 13"/>
                <a:gd name="T37" fmla="*/ 3 h 10"/>
                <a:gd name="T38" fmla="*/ 7 w 13"/>
                <a:gd name="T39" fmla="*/ 3 h 10"/>
                <a:gd name="T40" fmla="*/ 7 w 13"/>
                <a:gd name="T41" fmla="*/ 3 h 10"/>
                <a:gd name="T42" fmla="*/ 7 w 13"/>
                <a:gd name="T43" fmla="*/ 0 h 10"/>
                <a:gd name="T44" fmla="*/ 10 w 13"/>
                <a:gd name="T45" fmla="*/ 0 h 10"/>
                <a:gd name="T46" fmla="*/ 10 w 13"/>
                <a:gd name="T47" fmla="*/ 0 h 10"/>
                <a:gd name="T48" fmla="*/ 13 w 13"/>
                <a:gd name="T49" fmla="*/ 3 h 10"/>
                <a:gd name="T50" fmla="*/ 13 w 13"/>
                <a:gd name="T51" fmla="*/ 3 h 10"/>
                <a:gd name="T52" fmla="*/ 13 w 13"/>
                <a:gd name="T53" fmla="*/ 3 h 10"/>
                <a:gd name="T54" fmla="*/ 13 w 13"/>
                <a:gd name="T55" fmla="*/ 7 h 10"/>
                <a:gd name="T56" fmla="*/ 13 w 13"/>
                <a:gd name="T57" fmla="*/ 7 h 10"/>
                <a:gd name="T58" fmla="*/ 10 w 13"/>
                <a:gd name="T59" fmla="*/ 10 h 10"/>
                <a:gd name="T60" fmla="*/ 10 w 13"/>
                <a:gd name="T61" fmla="*/ 10 h 10"/>
                <a:gd name="T62" fmla="*/ 7 w 13"/>
                <a:gd name="T63" fmla="*/ 10 h 10"/>
                <a:gd name="T64" fmla="*/ 7 w 13"/>
                <a:gd name="T65" fmla="*/ 10 h 10"/>
                <a:gd name="T66" fmla="*/ 3 w 13"/>
                <a:gd name="T67" fmla="*/ 10 h 10"/>
                <a:gd name="T68" fmla="*/ 3 w 13"/>
                <a:gd name="T69" fmla="*/ 10 h 10"/>
                <a:gd name="T70" fmla="*/ 0 w 13"/>
                <a:gd name="T71" fmla="*/ 7 h 10"/>
                <a:gd name="T72" fmla="*/ 0 w 13"/>
                <a:gd name="T73" fmla="*/ 7 h 10"/>
                <a:gd name="T74" fmla="*/ 0 w 13"/>
                <a:gd name="T75" fmla="*/ 7 h 10"/>
                <a:gd name="T76" fmla="*/ 0 w 13"/>
                <a:gd name="T77" fmla="*/ 3 h 10"/>
                <a:gd name="T78" fmla="*/ 0 w 13"/>
                <a:gd name="T79" fmla="*/ 3 h 10"/>
                <a:gd name="T80" fmla="*/ 3 w 13"/>
                <a:gd name="T81" fmla="*/ 0 h 10"/>
                <a:gd name="T82" fmla="*/ 3 w 13"/>
                <a:gd name="T83" fmla="*/ 0 h 10"/>
                <a:gd name="T84" fmla="*/ 7 w 13"/>
                <a:gd name="T8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10">
                  <a:moveTo>
                    <a:pt x="7" y="3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90" name="Oval 42"/>
            <p:cNvSpPr>
              <a:spLocks noChangeArrowheads="1"/>
            </p:cNvSpPr>
            <p:nvPr/>
          </p:nvSpPr>
          <p:spPr bwMode="auto">
            <a:xfrm>
              <a:off x="2935" y="4203"/>
              <a:ext cx="16" cy="16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91" name="Freeform 43"/>
            <p:cNvSpPr>
              <a:spLocks/>
            </p:cNvSpPr>
            <p:nvPr/>
          </p:nvSpPr>
          <p:spPr bwMode="auto">
            <a:xfrm>
              <a:off x="2935" y="4203"/>
              <a:ext cx="16" cy="16"/>
            </a:xfrm>
            <a:custGeom>
              <a:avLst/>
              <a:gdLst>
                <a:gd name="T0" fmla="*/ 10 w 16"/>
                <a:gd name="T1" fmla="*/ 3 h 16"/>
                <a:gd name="T2" fmla="*/ 10 w 16"/>
                <a:gd name="T3" fmla="*/ 3 h 16"/>
                <a:gd name="T4" fmla="*/ 10 w 16"/>
                <a:gd name="T5" fmla="*/ 6 h 16"/>
                <a:gd name="T6" fmla="*/ 13 w 16"/>
                <a:gd name="T7" fmla="*/ 6 h 16"/>
                <a:gd name="T8" fmla="*/ 13 w 16"/>
                <a:gd name="T9" fmla="*/ 6 h 16"/>
                <a:gd name="T10" fmla="*/ 13 w 16"/>
                <a:gd name="T11" fmla="*/ 10 h 16"/>
                <a:gd name="T12" fmla="*/ 13 w 16"/>
                <a:gd name="T13" fmla="*/ 10 h 16"/>
                <a:gd name="T14" fmla="*/ 10 w 16"/>
                <a:gd name="T15" fmla="*/ 10 h 16"/>
                <a:gd name="T16" fmla="*/ 10 w 16"/>
                <a:gd name="T17" fmla="*/ 13 h 16"/>
                <a:gd name="T18" fmla="*/ 10 w 16"/>
                <a:gd name="T19" fmla="*/ 13 h 16"/>
                <a:gd name="T20" fmla="*/ 10 w 16"/>
                <a:gd name="T21" fmla="*/ 13 h 16"/>
                <a:gd name="T22" fmla="*/ 6 w 16"/>
                <a:gd name="T23" fmla="*/ 13 h 16"/>
                <a:gd name="T24" fmla="*/ 6 w 16"/>
                <a:gd name="T25" fmla="*/ 13 h 16"/>
                <a:gd name="T26" fmla="*/ 6 w 16"/>
                <a:gd name="T27" fmla="*/ 10 h 16"/>
                <a:gd name="T28" fmla="*/ 3 w 16"/>
                <a:gd name="T29" fmla="*/ 10 h 16"/>
                <a:gd name="T30" fmla="*/ 3 w 16"/>
                <a:gd name="T31" fmla="*/ 10 h 16"/>
                <a:gd name="T32" fmla="*/ 3 w 16"/>
                <a:gd name="T33" fmla="*/ 6 h 16"/>
                <a:gd name="T34" fmla="*/ 3 w 16"/>
                <a:gd name="T35" fmla="*/ 6 h 16"/>
                <a:gd name="T36" fmla="*/ 6 w 16"/>
                <a:gd name="T37" fmla="*/ 6 h 16"/>
                <a:gd name="T38" fmla="*/ 6 w 16"/>
                <a:gd name="T39" fmla="*/ 3 h 16"/>
                <a:gd name="T40" fmla="*/ 6 w 16"/>
                <a:gd name="T41" fmla="*/ 3 h 16"/>
                <a:gd name="T42" fmla="*/ 10 w 16"/>
                <a:gd name="T43" fmla="*/ 0 h 16"/>
                <a:gd name="T44" fmla="*/ 10 w 16"/>
                <a:gd name="T45" fmla="*/ 0 h 16"/>
                <a:gd name="T46" fmla="*/ 13 w 16"/>
                <a:gd name="T47" fmla="*/ 0 h 16"/>
                <a:gd name="T48" fmla="*/ 13 w 16"/>
                <a:gd name="T49" fmla="*/ 3 h 16"/>
                <a:gd name="T50" fmla="*/ 16 w 16"/>
                <a:gd name="T51" fmla="*/ 6 h 16"/>
                <a:gd name="T52" fmla="*/ 16 w 16"/>
                <a:gd name="T53" fmla="*/ 6 h 16"/>
                <a:gd name="T54" fmla="*/ 16 w 16"/>
                <a:gd name="T55" fmla="*/ 10 h 16"/>
                <a:gd name="T56" fmla="*/ 16 w 16"/>
                <a:gd name="T57" fmla="*/ 13 h 16"/>
                <a:gd name="T58" fmla="*/ 13 w 16"/>
                <a:gd name="T59" fmla="*/ 13 h 16"/>
                <a:gd name="T60" fmla="*/ 13 w 16"/>
                <a:gd name="T61" fmla="*/ 16 h 16"/>
                <a:gd name="T62" fmla="*/ 10 w 16"/>
                <a:gd name="T63" fmla="*/ 16 h 16"/>
                <a:gd name="T64" fmla="*/ 6 w 16"/>
                <a:gd name="T65" fmla="*/ 16 h 16"/>
                <a:gd name="T66" fmla="*/ 6 w 16"/>
                <a:gd name="T67" fmla="*/ 16 h 16"/>
                <a:gd name="T68" fmla="*/ 3 w 16"/>
                <a:gd name="T69" fmla="*/ 13 h 16"/>
                <a:gd name="T70" fmla="*/ 0 w 16"/>
                <a:gd name="T71" fmla="*/ 13 h 16"/>
                <a:gd name="T72" fmla="*/ 0 w 16"/>
                <a:gd name="T73" fmla="*/ 10 h 16"/>
                <a:gd name="T74" fmla="*/ 0 w 16"/>
                <a:gd name="T75" fmla="*/ 10 h 16"/>
                <a:gd name="T76" fmla="*/ 0 w 16"/>
                <a:gd name="T77" fmla="*/ 6 h 16"/>
                <a:gd name="T78" fmla="*/ 0 w 16"/>
                <a:gd name="T79" fmla="*/ 3 h 16"/>
                <a:gd name="T80" fmla="*/ 3 w 16"/>
                <a:gd name="T81" fmla="*/ 3 h 16"/>
                <a:gd name="T82" fmla="*/ 6 w 16"/>
                <a:gd name="T83" fmla="*/ 0 h 16"/>
                <a:gd name="T84" fmla="*/ 6 w 16"/>
                <a:gd name="T8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" h="16">
                  <a:moveTo>
                    <a:pt x="10" y="3"/>
                  </a:move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10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92" name="Oval 44"/>
            <p:cNvSpPr>
              <a:spLocks noChangeArrowheads="1"/>
            </p:cNvSpPr>
            <p:nvPr/>
          </p:nvSpPr>
          <p:spPr bwMode="auto">
            <a:xfrm>
              <a:off x="2948" y="4216"/>
              <a:ext cx="10" cy="13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93" name="Freeform 45"/>
            <p:cNvSpPr>
              <a:spLocks/>
            </p:cNvSpPr>
            <p:nvPr/>
          </p:nvSpPr>
          <p:spPr bwMode="auto">
            <a:xfrm>
              <a:off x="2948" y="4216"/>
              <a:ext cx="10" cy="13"/>
            </a:xfrm>
            <a:custGeom>
              <a:avLst/>
              <a:gdLst>
                <a:gd name="T0" fmla="*/ 6 w 10"/>
                <a:gd name="T1" fmla="*/ 3 h 13"/>
                <a:gd name="T2" fmla="*/ 6 w 10"/>
                <a:gd name="T3" fmla="*/ 3 h 13"/>
                <a:gd name="T4" fmla="*/ 6 w 10"/>
                <a:gd name="T5" fmla="*/ 6 h 13"/>
                <a:gd name="T6" fmla="*/ 6 w 10"/>
                <a:gd name="T7" fmla="*/ 6 h 13"/>
                <a:gd name="T8" fmla="*/ 6 w 10"/>
                <a:gd name="T9" fmla="*/ 6 h 13"/>
                <a:gd name="T10" fmla="*/ 6 w 10"/>
                <a:gd name="T11" fmla="*/ 6 h 13"/>
                <a:gd name="T12" fmla="*/ 6 w 10"/>
                <a:gd name="T13" fmla="*/ 10 h 13"/>
                <a:gd name="T14" fmla="*/ 6 w 10"/>
                <a:gd name="T15" fmla="*/ 10 h 13"/>
                <a:gd name="T16" fmla="*/ 6 w 10"/>
                <a:gd name="T17" fmla="*/ 10 h 13"/>
                <a:gd name="T18" fmla="*/ 6 w 10"/>
                <a:gd name="T19" fmla="*/ 10 h 13"/>
                <a:gd name="T20" fmla="*/ 6 w 10"/>
                <a:gd name="T21" fmla="*/ 10 h 13"/>
                <a:gd name="T22" fmla="*/ 3 w 10"/>
                <a:gd name="T23" fmla="*/ 10 h 13"/>
                <a:gd name="T24" fmla="*/ 3 w 10"/>
                <a:gd name="T25" fmla="*/ 10 h 13"/>
                <a:gd name="T26" fmla="*/ 3 w 10"/>
                <a:gd name="T27" fmla="*/ 10 h 13"/>
                <a:gd name="T28" fmla="*/ 3 w 10"/>
                <a:gd name="T29" fmla="*/ 10 h 13"/>
                <a:gd name="T30" fmla="*/ 3 w 10"/>
                <a:gd name="T31" fmla="*/ 6 h 13"/>
                <a:gd name="T32" fmla="*/ 3 w 10"/>
                <a:gd name="T33" fmla="*/ 6 h 13"/>
                <a:gd name="T34" fmla="*/ 3 w 10"/>
                <a:gd name="T35" fmla="*/ 6 h 13"/>
                <a:gd name="T36" fmla="*/ 3 w 10"/>
                <a:gd name="T37" fmla="*/ 6 h 13"/>
                <a:gd name="T38" fmla="*/ 3 w 10"/>
                <a:gd name="T39" fmla="*/ 3 h 13"/>
                <a:gd name="T40" fmla="*/ 3 w 10"/>
                <a:gd name="T41" fmla="*/ 3 h 13"/>
                <a:gd name="T42" fmla="*/ 6 w 10"/>
                <a:gd name="T43" fmla="*/ 0 h 13"/>
                <a:gd name="T44" fmla="*/ 6 w 10"/>
                <a:gd name="T45" fmla="*/ 0 h 13"/>
                <a:gd name="T46" fmla="*/ 6 w 10"/>
                <a:gd name="T47" fmla="*/ 0 h 13"/>
                <a:gd name="T48" fmla="*/ 10 w 10"/>
                <a:gd name="T49" fmla="*/ 3 h 13"/>
                <a:gd name="T50" fmla="*/ 10 w 10"/>
                <a:gd name="T51" fmla="*/ 3 h 13"/>
                <a:gd name="T52" fmla="*/ 10 w 10"/>
                <a:gd name="T53" fmla="*/ 6 h 13"/>
                <a:gd name="T54" fmla="*/ 10 w 10"/>
                <a:gd name="T55" fmla="*/ 6 h 13"/>
                <a:gd name="T56" fmla="*/ 10 w 10"/>
                <a:gd name="T57" fmla="*/ 10 h 13"/>
                <a:gd name="T58" fmla="*/ 10 w 10"/>
                <a:gd name="T59" fmla="*/ 10 h 13"/>
                <a:gd name="T60" fmla="*/ 6 w 10"/>
                <a:gd name="T61" fmla="*/ 13 h 13"/>
                <a:gd name="T62" fmla="*/ 6 w 10"/>
                <a:gd name="T63" fmla="*/ 13 h 13"/>
                <a:gd name="T64" fmla="*/ 3 w 10"/>
                <a:gd name="T65" fmla="*/ 13 h 13"/>
                <a:gd name="T66" fmla="*/ 3 w 10"/>
                <a:gd name="T67" fmla="*/ 13 h 13"/>
                <a:gd name="T68" fmla="*/ 3 w 10"/>
                <a:gd name="T69" fmla="*/ 13 h 13"/>
                <a:gd name="T70" fmla="*/ 0 w 10"/>
                <a:gd name="T71" fmla="*/ 10 h 13"/>
                <a:gd name="T72" fmla="*/ 0 w 10"/>
                <a:gd name="T73" fmla="*/ 10 h 13"/>
                <a:gd name="T74" fmla="*/ 0 w 10"/>
                <a:gd name="T75" fmla="*/ 6 h 13"/>
                <a:gd name="T76" fmla="*/ 0 w 10"/>
                <a:gd name="T77" fmla="*/ 3 h 13"/>
                <a:gd name="T78" fmla="*/ 0 w 10"/>
                <a:gd name="T79" fmla="*/ 3 h 13"/>
                <a:gd name="T80" fmla="*/ 3 w 10"/>
                <a:gd name="T81" fmla="*/ 0 h 13"/>
                <a:gd name="T82" fmla="*/ 3 w 10"/>
                <a:gd name="T83" fmla="*/ 0 h 13"/>
                <a:gd name="T84" fmla="*/ 3 w 10"/>
                <a:gd name="T8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" h="13">
                  <a:moveTo>
                    <a:pt x="6" y="3"/>
                  </a:move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6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94" name="Freeform 46"/>
            <p:cNvSpPr>
              <a:spLocks/>
            </p:cNvSpPr>
            <p:nvPr/>
          </p:nvSpPr>
          <p:spPr bwMode="auto">
            <a:xfrm>
              <a:off x="2774" y="4249"/>
              <a:ext cx="85" cy="75"/>
            </a:xfrm>
            <a:custGeom>
              <a:avLst/>
              <a:gdLst>
                <a:gd name="T0" fmla="*/ 42 w 85"/>
                <a:gd name="T1" fmla="*/ 0 h 75"/>
                <a:gd name="T2" fmla="*/ 29 w 85"/>
                <a:gd name="T3" fmla="*/ 26 h 75"/>
                <a:gd name="T4" fmla="*/ 0 w 85"/>
                <a:gd name="T5" fmla="*/ 26 h 75"/>
                <a:gd name="T6" fmla="*/ 26 w 85"/>
                <a:gd name="T7" fmla="*/ 42 h 75"/>
                <a:gd name="T8" fmla="*/ 16 w 85"/>
                <a:gd name="T9" fmla="*/ 75 h 75"/>
                <a:gd name="T10" fmla="*/ 42 w 85"/>
                <a:gd name="T11" fmla="*/ 59 h 75"/>
                <a:gd name="T12" fmla="*/ 69 w 85"/>
                <a:gd name="T13" fmla="*/ 75 h 75"/>
                <a:gd name="T14" fmla="*/ 59 w 85"/>
                <a:gd name="T15" fmla="*/ 42 h 75"/>
                <a:gd name="T16" fmla="*/ 85 w 85"/>
                <a:gd name="T17" fmla="*/ 26 h 75"/>
                <a:gd name="T18" fmla="*/ 55 w 85"/>
                <a:gd name="T19" fmla="*/ 26 h 75"/>
                <a:gd name="T20" fmla="*/ 42 w 85"/>
                <a:gd name="T2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75">
                  <a:moveTo>
                    <a:pt x="42" y="0"/>
                  </a:moveTo>
                  <a:lnTo>
                    <a:pt x="29" y="26"/>
                  </a:lnTo>
                  <a:lnTo>
                    <a:pt x="0" y="26"/>
                  </a:lnTo>
                  <a:lnTo>
                    <a:pt x="26" y="42"/>
                  </a:lnTo>
                  <a:lnTo>
                    <a:pt x="16" y="75"/>
                  </a:lnTo>
                  <a:lnTo>
                    <a:pt x="42" y="59"/>
                  </a:lnTo>
                  <a:lnTo>
                    <a:pt x="69" y="75"/>
                  </a:lnTo>
                  <a:lnTo>
                    <a:pt x="59" y="42"/>
                  </a:lnTo>
                  <a:lnTo>
                    <a:pt x="85" y="26"/>
                  </a:lnTo>
                  <a:lnTo>
                    <a:pt x="55" y="2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95" name="Freeform 47"/>
            <p:cNvSpPr>
              <a:spLocks/>
            </p:cNvSpPr>
            <p:nvPr/>
          </p:nvSpPr>
          <p:spPr bwMode="auto">
            <a:xfrm>
              <a:off x="2757" y="4150"/>
              <a:ext cx="102" cy="89"/>
            </a:xfrm>
            <a:custGeom>
              <a:avLst/>
              <a:gdLst>
                <a:gd name="T0" fmla="*/ 53 w 102"/>
                <a:gd name="T1" fmla="*/ 0 h 89"/>
                <a:gd name="T2" fmla="*/ 36 w 102"/>
                <a:gd name="T3" fmla="*/ 30 h 89"/>
                <a:gd name="T4" fmla="*/ 0 w 102"/>
                <a:gd name="T5" fmla="*/ 30 h 89"/>
                <a:gd name="T6" fmla="*/ 33 w 102"/>
                <a:gd name="T7" fmla="*/ 53 h 89"/>
                <a:gd name="T8" fmla="*/ 23 w 102"/>
                <a:gd name="T9" fmla="*/ 89 h 89"/>
                <a:gd name="T10" fmla="*/ 53 w 102"/>
                <a:gd name="T11" fmla="*/ 69 h 89"/>
                <a:gd name="T12" fmla="*/ 82 w 102"/>
                <a:gd name="T13" fmla="*/ 89 h 89"/>
                <a:gd name="T14" fmla="*/ 72 w 102"/>
                <a:gd name="T15" fmla="*/ 53 h 89"/>
                <a:gd name="T16" fmla="*/ 102 w 102"/>
                <a:gd name="T17" fmla="*/ 30 h 89"/>
                <a:gd name="T18" fmla="*/ 66 w 102"/>
                <a:gd name="T19" fmla="*/ 30 h 89"/>
                <a:gd name="T20" fmla="*/ 53 w 102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89">
                  <a:moveTo>
                    <a:pt x="53" y="0"/>
                  </a:moveTo>
                  <a:lnTo>
                    <a:pt x="36" y="30"/>
                  </a:lnTo>
                  <a:lnTo>
                    <a:pt x="0" y="30"/>
                  </a:lnTo>
                  <a:lnTo>
                    <a:pt x="33" y="53"/>
                  </a:lnTo>
                  <a:lnTo>
                    <a:pt x="23" y="89"/>
                  </a:lnTo>
                  <a:lnTo>
                    <a:pt x="53" y="69"/>
                  </a:lnTo>
                  <a:lnTo>
                    <a:pt x="82" y="89"/>
                  </a:lnTo>
                  <a:lnTo>
                    <a:pt x="72" y="53"/>
                  </a:lnTo>
                  <a:lnTo>
                    <a:pt x="102" y="30"/>
                  </a:lnTo>
                  <a:lnTo>
                    <a:pt x="66" y="3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F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96" name="Freeform 48"/>
            <p:cNvSpPr>
              <a:spLocks/>
            </p:cNvSpPr>
            <p:nvPr/>
          </p:nvSpPr>
          <p:spPr bwMode="auto">
            <a:xfrm>
              <a:off x="3000" y="4282"/>
              <a:ext cx="96" cy="102"/>
            </a:xfrm>
            <a:custGeom>
              <a:avLst/>
              <a:gdLst>
                <a:gd name="T0" fmla="*/ 66 w 96"/>
                <a:gd name="T1" fmla="*/ 0 h 102"/>
                <a:gd name="T2" fmla="*/ 73 w 96"/>
                <a:gd name="T3" fmla="*/ 3 h 102"/>
                <a:gd name="T4" fmla="*/ 79 w 96"/>
                <a:gd name="T5" fmla="*/ 9 h 102"/>
                <a:gd name="T6" fmla="*/ 86 w 96"/>
                <a:gd name="T7" fmla="*/ 13 h 102"/>
                <a:gd name="T8" fmla="*/ 89 w 96"/>
                <a:gd name="T9" fmla="*/ 23 h 102"/>
                <a:gd name="T10" fmla="*/ 93 w 96"/>
                <a:gd name="T11" fmla="*/ 29 h 102"/>
                <a:gd name="T12" fmla="*/ 96 w 96"/>
                <a:gd name="T13" fmla="*/ 39 h 102"/>
                <a:gd name="T14" fmla="*/ 96 w 96"/>
                <a:gd name="T15" fmla="*/ 49 h 102"/>
                <a:gd name="T16" fmla="*/ 96 w 96"/>
                <a:gd name="T17" fmla="*/ 56 h 102"/>
                <a:gd name="T18" fmla="*/ 96 w 96"/>
                <a:gd name="T19" fmla="*/ 65 h 102"/>
                <a:gd name="T20" fmla="*/ 93 w 96"/>
                <a:gd name="T21" fmla="*/ 72 h 102"/>
                <a:gd name="T22" fmla="*/ 86 w 96"/>
                <a:gd name="T23" fmla="*/ 82 h 102"/>
                <a:gd name="T24" fmla="*/ 83 w 96"/>
                <a:gd name="T25" fmla="*/ 88 h 102"/>
                <a:gd name="T26" fmla="*/ 76 w 96"/>
                <a:gd name="T27" fmla="*/ 92 h 102"/>
                <a:gd name="T28" fmla="*/ 70 w 96"/>
                <a:gd name="T29" fmla="*/ 95 h 102"/>
                <a:gd name="T30" fmla="*/ 63 w 96"/>
                <a:gd name="T31" fmla="*/ 102 h 102"/>
                <a:gd name="T32" fmla="*/ 53 w 96"/>
                <a:gd name="T33" fmla="*/ 102 h 102"/>
                <a:gd name="T34" fmla="*/ 43 w 96"/>
                <a:gd name="T35" fmla="*/ 102 h 102"/>
                <a:gd name="T36" fmla="*/ 33 w 96"/>
                <a:gd name="T37" fmla="*/ 102 h 102"/>
                <a:gd name="T38" fmla="*/ 24 w 96"/>
                <a:gd name="T39" fmla="*/ 102 h 102"/>
                <a:gd name="T40" fmla="*/ 17 w 96"/>
                <a:gd name="T41" fmla="*/ 95 h 102"/>
                <a:gd name="T42" fmla="*/ 10 w 96"/>
                <a:gd name="T43" fmla="*/ 92 h 102"/>
                <a:gd name="T44" fmla="*/ 4 w 96"/>
                <a:gd name="T45" fmla="*/ 85 h 102"/>
                <a:gd name="T46" fmla="*/ 0 w 96"/>
                <a:gd name="T47" fmla="*/ 79 h 102"/>
                <a:gd name="T48" fmla="*/ 14 w 96"/>
                <a:gd name="T49" fmla="*/ 82 h 102"/>
                <a:gd name="T50" fmla="*/ 24 w 96"/>
                <a:gd name="T51" fmla="*/ 82 h 102"/>
                <a:gd name="T52" fmla="*/ 30 w 96"/>
                <a:gd name="T53" fmla="*/ 82 h 102"/>
                <a:gd name="T54" fmla="*/ 40 w 96"/>
                <a:gd name="T55" fmla="*/ 82 h 102"/>
                <a:gd name="T56" fmla="*/ 50 w 96"/>
                <a:gd name="T57" fmla="*/ 79 h 102"/>
                <a:gd name="T58" fmla="*/ 56 w 96"/>
                <a:gd name="T59" fmla="*/ 75 h 102"/>
                <a:gd name="T60" fmla="*/ 63 w 96"/>
                <a:gd name="T61" fmla="*/ 72 h 102"/>
                <a:gd name="T62" fmla="*/ 66 w 96"/>
                <a:gd name="T63" fmla="*/ 65 h 102"/>
                <a:gd name="T64" fmla="*/ 73 w 96"/>
                <a:gd name="T65" fmla="*/ 59 h 102"/>
                <a:gd name="T66" fmla="*/ 73 w 96"/>
                <a:gd name="T67" fmla="*/ 52 h 102"/>
                <a:gd name="T68" fmla="*/ 76 w 96"/>
                <a:gd name="T69" fmla="*/ 42 h 102"/>
                <a:gd name="T70" fmla="*/ 76 w 96"/>
                <a:gd name="T71" fmla="*/ 36 h 102"/>
                <a:gd name="T72" fmla="*/ 73 w 96"/>
                <a:gd name="T73" fmla="*/ 26 h 102"/>
                <a:gd name="T74" fmla="*/ 73 w 96"/>
                <a:gd name="T75" fmla="*/ 19 h 102"/>
                <a:gd name="T76" fmla="*/ 70 w 96"/>
                <a:gd name="T77" fmla="*/ 9 h 102"/>
                <a:gd name="T78" fmla="*/ 66 w 96"/>
                <a:gd name="T7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" h="102">
                  <a:moveTo>
                    <a:pt x="66" y="0"/>
                  </a:moveTo>
                  <a:lnTo>
                    <a:pt x="73" y="3"/>
                  </a:lnTo>
                  <a:lnTo>
                    <a:pt x="79" y="9"/>
                  </a:lnTo>
                  <a:lnTo>
                    <a:pt x="86" y="13"/>
                  </a:lnTo>
                  <a:lnTo>
                    <a:pt x="89" y="23"/>
                  </a:lnTo>
                  <a:lnTo>
                    <a:pt x="93" y="29"/>
                  </a:lnTo>
                  <a:lnTo>
                    <a:pt x="96" y="39"/>
                  </a:lnTo>
                  <a:lnTo>
                    <a:pt x="96" y="49"/>
                  </a:lnTo>
                  <a:lnTo>
                    <a:pt x="96" y="56"/>
                  </a:lnTo>
                  <a:lnTo>
                    <a:pt x="96" y="65"/>
                  </a:lnTo>
                  <a:lnTo>
                    <a:pt x="93" y="72"/>
                  </a:lnTo>
                  <a:lnTo>
                    <a:pt x="86" y="82"/>
                  </a:lnTo>
                  <a:lnTo>
                    <a:pt x="83" y="88"/>
                  </a:lnTo>
                  <a:lnTo>
                    <a:pt x="76" y="92"/>
                  </a:lnTo>
                  <a:lnTo>
                    <a:pt x="70" y="95"/>
                  </a:lnTo>
                  <a:lnTo>
                    <a:pt x="63" y="102"/>
                  </a:lnTo>
                  <a:lnTo>
                    <a:pt x="53" y="102"/>
                  </a:lnTo>
                  <a:lnTo>
                    <a:pt x="43" y="102"/>
                  </a:lnTo>
                  <a:lnTo>
                    <a:pt x="33" y="102"/>
                  </a:lnTo>
                  <a:lnTo>
                    <a:pt x="24" y="102"/>
                  </a:lnTo>
                  <a:lnTo>
                    <a:pt x="17" y="95"/>
                  </a:lnTo>
                  <a:lnTo>
                    <a:pt x="10" y="92"/>
                  </a:lnTo>
                  <a:lnTo>
                    <a:pt x="4" y="85"/>
                  </a:lnTo>
                  <a:lnTo>
                    <a:pt x="0" y="79"/>
                  </a:lnTo>
                  <a:lnTo>
                    <a:pt x="14" y="82"/>
                  </a:lnTo>
                  <a:lnTo>
                    <a:pt x="24" y="82"/>
                  </a:lnTo>
                  <a:lnTo>
                    <a:pt x="30" y="82"/>
                  </a:lnTo>
                  <a:lnTo>
                    <a:pt x="40" y="82"/>
                  </a:lnTo>
                  <a:lnTo>
                    <a:pt x="50" y="79"/>
                  </a:lnTo>
                  <a:lnTo>
                    <a:pt x="56" y="75"/>
                  </a:lnTo>
                  <a:lnTo>
                    <a:pt x="63" y="72"/>
                  </a:lnTo>
                  <a:lnTo>
                    <a:pt x="66" y="65"/>
                  </a:lnTo>
                  <a:lnTo>
                    <a:pt x="73" y="59"/>
                  </a:lnTo>
                  <a:lnTo>
                    <a:pt x="73" y="52"/>
                  </a:lnTo>
                  <a:lnTo>
                    <a:pt x="76" y="42"/>
                  </a:lnTo>
                  <a:lnTo>
                    <a:pt x="76" y="36"/>
                  </a:lnTo>
                  <a:lnTo>
                    <a:pt x="73" y="26"/>
                  </a:lnTo>
                  <a:lnTo>
                    <a:pt x="73" y="19"/>
                  </a:lnTo>
                  <a:lnTo>
                    <a:pt x="70" y="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97" name="Oval 49"/>
            <p:cNvSpPr>
              <a:spLocks noChangeArrowheads="1"/>
            </p:cNvSpPr>
            <p:nvPr/>
          </p:nvSpPr>
          <p:spPr bwMode="auto">
            <a:xfrm>
              <a:off x="2681" y="4134"/>
              <a:ext cx="66" cy="69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98" name="Freeform 50"/>
            <p:cNvSpPr>
              <a:spLocks/>
            </p:cNvSpPr>
            <p:nvPr/>
          </p:nvSpPr>
          <p:spPr bwMode="auto">
            <a:xfrm>
              <a:off x="2681" y="4134"/>
              <a:ext cx="66" cy="69"/>
            </a:xfrm>
            <a:custGeom>
              <a:avLst/>
              <a:gdLst>
                <a:gd name="T0" fmla="*/ 40 w 66"/>
                <a:gd name="T1" fmla="*/ 3 h 69"/>
                <a:gd name="T2" fmla="*/ 50 w 66"/>
                <a:gd name="T3" fmla="*/ 6 h 69"/>
                <a:gd name="T4" fmla="*/ 53 w 66"/>
                <a:gd name="T5" fmla="*/ 13 h 69"/>
                <a:gd name="T6" fmla="*/ 60 w 66"/>
                <a:gd name="T7" fmla="*/ 19 h 69"/>
                <a:gd name="T8" fmla="*/ 63 w 66"/>
                <a:gd name="T9" fmla="*/ 26 h 69"/>
                <a:gd name="T10" fmla="*/ 63 w 66"/>
                <a:gd name="T11" fmla="*/ 39 h 69"/>
                <a:gd name="T12" fmla="*/ 60 w 66"/>
                <a:gd name="T13" fmla="*/ 49 h 69"/>
                <a:gd name="T14" fmla="*/ 56 w 66"/>
                <a:gd name="T15" fmla="*/ 52 h 69"/>
                <a:gd name="T16" fmla="*/ 50 w 66"/>
                <a:gd name="T17" fmla="*/ 59 h 69"/>
                <a:gd name="T18" fmla="*/ 43 w 66"/>
                <a:gd name="T19" fmla="*/ 65 h 69"/>
                <a:gd name="T20" fmla="*/ 33 w 66"/>
                <a:gd name="T21" fmla="*/ 65 h 69"/>
                <a:gd name="T22" fmla="*/ 24 w 66"/>
                <a:gd name="T23" fmla="*/ 65 h 69"/>
                <a:gd name="T24" fmla="*/ 17 w 66"/>
                <a:gd name="T25" fmla="*/ 59 h 69"/>
                <a:gd name="T26" fmla="*/ 10 w 66"/>
                <a:gd name="T27" fmla="*/ 52 h 69"/>
                <a:gd name="T28" fmla="*/ 7 w 66"/>
                <a:gd name="T29" fmla="*/ 49 h 69"/>
                <a:gd name="T30" fmla="*/ 4 w 66"/>
                <a:gd name="T31" fmla="*/ 39 h 69"/>
                <a:gd name="T32" fmla="*/ 4 w 66"/>
                <a:gd name="T33" fmla="*/ 26 h 69"/>
                <a:gd name="T34" fmla="*/ 7 w 66"/>
                <a:gd name="T35" fmla="*/ 19 h 69"/>
                <a:gd name="T36" fmla="*/ 14 w 66"/>
                <a:gd name="T37" fmla="*/ 13 h 69"/>
                <a:gd name="T38" fmla="*/ 20 w 66"/>
                <a:gd name="T39" fmla="*/ 6 h 69"/>
                <a:gd name="T40" fmla="*/ 27 w 66"/>
                <a:gd name="T41" fmla="*/ 3 h 69"/>
                <a:gd name="T42" fmla="*/ 33 w 66"/>
                <a:gd name="T43" fmla="*/ 0 h 69"/>
                <a:gd name="T44" fmla="*/ 43 w 66"/>
                <a:gd name="T45" fmla="*/ 0 h 69"/>
                <a:gd name="T46" fmla="*/ 53 w 66"/>
                <a:gd name="T47" fmla="*/ 6 h 69"/>
                <a:gd name="T48" fmla="*/ 60 w 66"/>
                <a:gd name="T49" fmla="*/ 13 h 69"/>
                <a:gd name="T50" fmla="*/ 63 w 66"/>
                <a:gd name="T51" fmla="*/ 19 h 69"/>
                <a:gd name="T52" fmla="*/ 66 w 66"/>
                <a:gd name="T53" fmla="*/ 29 h 69"/>
                <a:gd name="T54" fmla="*/ 66 w 66"/>
                <a:gd name="T55" fmla="*/ 42 h 69"/>
                <a:gd name="T56" fmla="*/ 63 w 66"/>
                <a:gd name="T57" fmla="*/ 49 h 69"/>
                <a:gd name="T58" fmla="*/ 56 w 66"/>
                <a:gd name="T59" fmla="*/ 59 h 69"/>
                <a:gd name="T60" fmla="*/ 50 w 66"/>
                <a:gd name="T61" fmla="*/ 65 h 69"/>
                <a:gd name="T62" fmla="*/ 40 w 66"/>
                <a:gd name="T63" fmla="*/ 69 h 69"/>
                <a:gd name="T64" fmla="*/ 30 w 66"/>
                <a:gd name="T65" fmla="*/ 69 h 69"/>
                <a:gd name="T66" fmla="*/ 20 w 66"/>
                <a:gd name="T67" fmla="*/ 65 h 69"/>
                <a:gd name="T68" fmla="*/ 14 w 66"/>
                <a:gd name="T69" fmla="*/ 62 h 69"/>
                <a:gd name="T70" fmla="*/ 7 w 66"/>
                <a:gd name="T71" fmla="*/ 52 h 69"/>
                <a:gd name="T72" fmla="*/ 0 w 66"/>
                <a:gd name="T73" fmla="*/ 46 h 69"/>
                <a:gd name="T74" fmla="*/ 0 w 66"/>
                <a:gd name="T75" fmla="*/ 36 h 69"/>
                <a:gd name="T76" fmla="*/ 0 w 66"/>
                <a:gd name="T77" fmla="*/ 23 h 69"/>
                <a:gd name="T78" fmla="*/ 7 w 66"/>
                <a:gd name="T79" fmla="*/ 16 h 69"/>
                <a:gd name="T80" fmla="*/ 14 w 66"/>
                <a:gd name="T81" fmla="*/ 6 h 69"/>
                <a:gd name="T82" fmla="*/ 20 w 66"/>
                <a:gd name="T83" fmla="*/ 3 h 69"/>
                <a:gd name="T84" fmla="*/ 30 w 66"/>
                <a:gd name="T8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" h="69">
                  <a:moveTo>
                    <a:pt x="33" y="3"/>
                  </a:moveTo>
                  <a:lnTo>
                    <a:pt x="37" y="3"/>
                  </a:lnTo>
                  <a:lnTo>
                    <a:pt x="40" y="3"/>
                  </a:lnTo>
                  <a:lnTo>
                    <a:pt x="43" y="3"/>
                  </a:lnTo>
                  <a:lnTo>
                    <a:pt x="47" y="6"/>
                  </a:lnTo>
                  <a:lnTo>
                    <a:pt x="50" y="6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3" y="13"/>
                  </a:lnTo>
                  <a:lnTo>
                    <a:pt x="56" y="16"/>
                  </a:lnTo>
                  <a:lnTo>
                    <a:pt x="56" y="19"/>
                  </a:lnTo>
                  <a:lnTo>
                    <a:pt x="60" y="19"/>
                  </a:lnTo>
                  <a:lnTo>
                    <a:pt x="60" y="19"/>
                  </a:lnTo>
                  <a:lnTo>
                    <a:pt x="63" y="23"/>
                  </a:lnTo>
                  <a:lnTo>
                    <a:pt x="63" y="26"/>
                  </a:lnTo>
                  <a:lnTo>
                    <a:pt x="63" y="29"/>
                  </a:lnTo>
                  <a:lnTo>
                    <a:pt x="63" y="36"/>
                  </a:lnTo>
                  <a:lnTo>
                    <a:pt x="63" y="39"/>
                  </a:lnTo>
                  <a:lnTo>
                    <a:pt x="63" y="42"/>
                  </a:lnTo>
                  <a:lnTo>
                    <a:pt x="63" y="46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56" y="49"/>
                  </a:lnTo>
                  <a:lnTo>
                    <a:pt x="56" y="52"/>
                  </a:lnTo>
                  <a:lnTo>
                    <a:pt x="53" y="55"/>
                  </a:lnTo>
                  <a:lnTo>
                    <a:pt x="50" y="59"/>
                  </a:lnTo>
                  <a:lnTo>
                    <a:pt x="50" y="59"/>
                  </a:lnTo>
                  <a:lnTo>
                    <a:pt x="50" y="62"/>
                  </a:lnTo>
                  <a:lnTo>
                    <a:pt x="47" y="62"/>
                  </a:lnTo>
                  <a:lnTo>
                    <a:pt x="43" y="65"/>
                  </a:lnTo>
                  <a:lnTo>
                    <a:pt x="40" y="65"/>
                  </a:lnTo>
                  <a:lnTo>
                    <a:pt x="37" y="65"/>
                  </a:lnTo>
                  <a:lnTo>
                    <a:pt x="33" y="65"/>
                  </a:lnTo>
                  <a:lnTo>
                    <a:pt x="30" y="65"/>
                  </a:lnTo>
                  <a:lnTo>
                    <a:pt x="27" y="65"/>
                  </a:lnTo>
                  <a:lnTo>
                    <a:pt x="24" y="65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4" y="55"/>
                  </a:lnTo>
                  <a:lnTo>
                    <a:pt x="10" y="52"/>
                  </a:lnTo>
                  <a:lnTo>
                    <a:pt x="10" y="49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4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4" y="36"/>
                  </a:lnTo>
                  <a:lnTo>
                    <a:pt x="4" y="29"/>
                  </a:lnTo>
                  <a:lnTo>
                    <a:pt x="4" y="26"/>
                  </a:lnTo>
                  <a:lnTo>
                    <a:pt x="4" y="23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0" y="16"/>
                  </a:lnTo>
                  <a:lnTo>
                    <a:pt x="14" y="13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27" y="3"/>
                  </a:lnTo>
                  <a:lnTo>
                    <a:pt x="30" y="3"/>
                  </a:lnTo>
                  <a:lnTo>
                    <a:pt x="33" y="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3"/>
                  </a:lnTo>
                  <a:lnTo>
                    <a:pt x="50" y="3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6" y="9"/>
                  </a:lnTo>
                  <a:lnTo>
                    <a:pt x="60" y="13"/>
                  </a:lnTo>
                  <a:lnTo>
                    <a:pt x="60" y="16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6" y="23"/>
                  </a:lnTo>
                  <a:lnTo>
                    <a:pt x="66" y="26"/>
                  </a:lnTo>
                  <a:lnTo>
                    <a:pt x="66" y="29"/>
                  </a:lnTo>
                  <a:lnTo>
                    <a:pt x="66" y="36"/>
                  </a:lnTo>
                  <a:lnTo>
                    <a:pt x="66" y="39"/>
                  </a:lnTo>
                  <a:lnTo>
                    <a:pt x="66" y="42"/>
                  </a:lnTo>
                  <a:lnTo>
                    <a:pt x="66" y="46"/>
                  </a:lnTo>
                  <a:lnTo>
                    <a:pt x="63" y="49"/>
                  </a:lnTo>
                  <a:lnTo>
                    <a:pt x="63" y="49"/>
                  </a:lnTo>
                  <a:lnTo>
                    <a:pt x="60" y="52"/>
                  </a:lnTo>
                  <a:lnTo>
                    <a:pt x="60" y="55"/>
                  </a:lnTo>
                  <a:lnTo>
                    <a:pt x="56" y="59"/>
                  </a:lnTo>
                  <a:lnTo>
                    <a:pt x="53" y="62"/>
                  </a:lnTo>
                  <a:lnTo>
                    <a:pt x="53" y="62"/>
                  </a:lnTo>
                  <a:lnTo>
                    <a:pt x="50" y="65"/>
                  </a:lnTo>
                  <a:lnTo>
                    <a:pt x="47" y="65"/>
                  </a:lnTo>
                  <a:lnTo>
                    <a:pt x="43" y="69"/>
                  </a:lnTo>
                  <a:lnTo>
                    <a:pt x="40" y="69"/>
                  </a:lnTo>
                  <a:lnTo>
                    <a:pt x="37" y="69"/>
                  </a:lnTo>
                  <a:lnTo>
                    <a:pt x="33" y="69"/>
                  </a:lnTo>
                  <a:lnTo>
                    <a:pt x="30" y="69"/>
                  </a:lnTo>
                  <a:lnTo>
                    <a:pt x="27" y="69"/>
                  </a:lnTo>
                  <a:lnTo>
                    <a:pt x="24" y="69"/>
                  </a:lnTo>
                  <a:lnTo>
                    <a:pt x="20" y="65"/>
                  </a:lnTo>
                  <a:lnTo>
                    <a:pt x="17" y="65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0" y="59"/>
                  </a:lnTo>
                  <a:lnTo>
                    <a:pt x="7" y="55"/>
                  </a:lnTo>
                  <a:lnTo>
                    <a:pt x="7" y="52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7" y="16"/>
                  </a:lnTo>
                  <a:lnTo>
                    <a:pt x="7" y="13"/>
                  </a:lnTo>
                  <a:lnTo>
                    <a:pt x="10" y="9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7" y="3"/>
                  </a:lnTo>
                  <a:lnTo>
                    <a:pt x="20" y="3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99" name="Oval 51"/>
            <p:cNvSpPr>
              <a:spLocks noChangeArrowheads="1"/>
            </p:cNvSpPr>
            <p:nvPr/>
          </p:nvSpPr>
          <p:spPr bwMode="auto">
            <a:xfrm>
              <a:off x="2685" y="4137"/>
              <a:ext cx="52" cy="62"/>
            </a:xfrm>
            <a:prstGeom prst="ellipse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0" name="Oval 52"/>
            <p:cNvSpPr>
              <a:spLocks noChangeArrowheads="1"/>
            </p:cNvSpPr>
            <p:nvPr/>
          </p:nvSpPr>
          <p:spPr bwMode="auto">
            <a:xfrm>
              <a:off x="2688" y="4147"/>
              <a:ext cx="13" cy="13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1" name="Freeform 53"/>
            <p:cNvSpPr>
              <a:spLocks/>
            </p:cNvSpPr>
            <p:nvPr/>
          </p:nvSpPr>
          <p:spPr bwMode="auto">
            <a:xfrm>
              <a:off x="2688" y="4147"/>
              <a:ext cx="13" cy="13"/>
            </a:xfrm>
            <a:custGeom>
              <a:avLst/>
              <a:gdLst>
                <a:gd name="T0" fmla="*/ 7 w 13"/>
                <a:gd name="T1" fmla="*/ 3 h 13"/>
                <a:gd name="T2" fmla="*/ 10 w 13"/>
                <a:gd name="T3" fmla="*/ 3 h 13"/>
                <a:gd name="T4" fmla="*/ 10 w 13"/>
                <a:gd name="T5" fmla="*/ 6 h 13"/>
                <a:gd name="T6" fmla="*/ 10 w 13"/>
                <a:gd name="T7" fmla="*/ 6 h 13"/>
                <a:gd name="T8" fmla="*/ 10 w 13"/>
                <a:gd name="T9" fmla="*/ 6 h 13"/>
                <a:gd name="T10" fmla="*/ 10 w 13"/>
                <a:gd name="T11" fmla="*/ 6 h 13"/>
                <a:gd name="T12" fmla="*/ 10 w 13"/>
                <a:gd name="T13" fmla="*/ 10 h 13"/>
                <a:gd name="T14" fmla="*/ 10 w 13"/>
                <a:gd name="T15" fmla="*/ 10 h 13"/>
                <a:gd name="T16" fmla="*/ 10 w 13"/>
                <a:gd name="T17" fmla="*/ 10 h 13"/>
                <a:gd name="T18" fmla="*/ 10 w 13"/>
                <a:gd name="T19" fmla="*/ 10 h 13"/>
                <a:gd name="T20" fmla="*/ 7 w 13"/>
                <a:gd name="T21" fmla="*/ 10 h 13"/>
                <a:gd name="T22" fmla="*/ 7 w 13"/>
                <a:gd name="T23" fmla="*/ 10 h 13"/>
                <a:gd name="T24" fmla="*/ 7 w 13"/>
                <a:gd name="T25" fmla="*/ 10 h 13"/>
                <a:gd name="T26" fmla="*/ 3 w 13"/>
                <a:gd name="T27" fmla="*/ 10 h 13"/>
                <a:gd name="T28" fmla="*/ 3 w 13"/>
                <a:gd name="T29" fmla="*/ 10 h 13"/>
                <a:gd name="T30" fmla="*/ 3 w 13"/>
                <a:gd name="T31" fmla="*/ 6 h 13"/>
                <a:gd name="T32" fmla="*/ 3 w 13"/>
                <a:gd name="T33" fmla="*/ 6 h 13"/>
                <a:gd name="T34" fmla="*/ 3 w 13"/>
                <a:gd name="T35" fmla="*/ 6 h 13"/>
                <a:gd name="T36" fmla="*/ 7 w 13"/>
                <a:gd name="T37" fmla="*/ 6 h 13"/>
                <a:gd name="T38" fmla="*/ 7 w 13"/>
                <a:gd name="T39" fmla="*/ 3 h 13"/>
                <a:gd name="T40" fmla="*/ 7 w 13"/>
                <a:gd name="T41" fmla="*/ 3 h 13"/>
                <a:gd name="T42" fmla="*/ 7 w 13"/>
                <a:gd name="T43" fmla="*/ 0 h 13"/>
                <a:gd name="T44" fmla="*/ 10 w 13"/>
                <a:gd name="T45" fmla="*/ 0 h 13"/>
                <a:gd name="T46" fmla="*/ 10 w 13"/>
                <a:gd name="T47" fmla="*/ 0 h 13"/>
                <a:gd name="T48" fmla="*/ 13 w 13"/>
                <a:gd name="T49" fmla="*/ 3 h 13"/>
                <a:gd name="T50" fmla="*/ 13 w 13"/>
                <a:gd name="T51" fmla="*/ 3 h 13"/>
                <a:gd name="T52" fmla="*/ 13 w 13"/>
                <a:gd name="T53" fmla="*/ 6 h 13"/>
                <a:gd name="T54" fmla="*/ 13 w 13"/>
                <a:gd name="T55" fmla="*/ 6 h 13"/>
                <a:gd name="T56" fmla="*/ 13 w 13"/>
                <a:gd name="T57" fmla="*/ 10 h 13"/>
                <a:gd name="T58" fmla="*/ 10 w 13"/>
                <a:gd name="T59" fmla="*/ 10 h 13"/>
                <a:gd name="T60" fmla="*/ 10 w 13"/>
                <a:gd name="T61" fmla="*/ 13 h 13"/>
                <a:gd name="T62" fmla="*/ 7 w 13"/>
                <a:gd name="T63" fmla="*/ 13 h 13"/>
                <a:gd name="T64" fmla="*/ 7 w 13"/>
                <a:gd name="T65" fmla="*/ 13 h 13"/>
                <a:gd name="T66" fmla="*/ 3 w 13"/>
                <a:gd name="T67" fmla="*/ 13 h 13"/>
                <a:gd name="T68" fmla="*/ 3 w 13"/>
                <a:gd name="T69" fmla="*/ 13 h 13"/>
                <a:gd name="T70" fmla="*/ 0 w 13"/>
                <a:gd name="T71" fmla="*/ 10 h 13"/>
                <a:gd name="T72" fmla="*/ 0 w 13"/>
                <a:gd name="T73" fmla="*/ 10 h 13"/>
                <a:gd name="T74" fmla="*/ 0 w 13"/>
                <a:gd name="T75" fmla="*/ 6 h 13"/>
                <a:gd name="T76" fmla="*/ 0 w 13"/>
                <a:gd name="T77" fmla="*/ 3 h 13"/>
                <a:gd name="T78" fmla="*/ 0 w 13"/>
                <a:gd name="T79" fmla="*/ 3 h 13"/>
                <a:gd name="T80" fmla="*/ 3 w 13"/>
                <a:gd name="T81" fmla="*/ 0 h 13"/>
                <a:gd name="T82" fmla="*/ 3 w 13"/>
                <a:gd name="T83" fmla="*/ 0 h 13"/>
                <a:gd name="T84" fmla="*/ 7 w 13"/>
                <a:gd name="T8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13">
                  <a:moveTo>
                    <a:pt x="7" y="3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7" y="6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2" name="Oval 54"/>
            <p:cNvSpPr>
              <a:spLocks noChangeArrowheads="1"/>
            </p:cNvSpPr>
            <p:nvPr/>
          </p:nvSpPr>
          <p:spPr bwMode="auto">
            <a:xfrm>
              <a:off x="2698" y="4137"/>
              <a:ext cx="13" cy="13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3" name="Freeform 55"/>
            <p:cNvSpPr>
              <a:spLocks/>
            </p:cNvSpPr>
            <p:nvPr/>
          </p:nvSpPr>
          <p:spPr bwMode="auto">
            <a:xfrm>
              <a:off x="2698" y="4137"/>
              <a:ext cx="13" cy="13"/>
            </a:xfrm>
            <a:custGeom>
              <a:avLst/>
              <a:gdLst>
                <a:gd name="T0" fmla="*/ 7 w 13"/>
                <a:gd name="T1" fmla="*/ 3 h 13"/>
                <a:gd name="T2" fmla="*/ 10 w 13"/>
                <a:gd name="T3" fmla="*/ 3 h 13"/>
                <a:gd name="T4" fmla="*/ 10 w 13"/>
                <a:gd name="T5" fmla="*/ 6 h 13"/>
                <a:gd name="T6" fmla="*/ 10 w 13"/>
                <a:gd name="T7" fmla="*/ 6 h 13"/>
                <a:gd name="T8" fmla="*/ 10 w 13"/>
                <a:gd name="T9" fmla="*/ 6 h 13"/>
                <a:gd name="T10" fmla="*/ 10 w 13"/>
                <a:gd name="T11" fmla="*/ 6 h 13"/>
                <a:gd name="T12" fmla="*/ 10 w 13"/>
                <a:gd name="T13" fmla="*/ 10 h 13"/>
                <a:gd name="T14" fmla="*/ 10 w 13"/>
                <a:gd name="T15" fmla="*/ 10 h 13"/>
                <a:gd name="T16" fmla="*/ 10 w 13"/>
                <a:gd name="T17" fmla="*/ 10 h 13"/>
                <a:gd name="T18" fmla="*/ 10 w 13"/>
                <a:gd name="T19" fmla="*/ 10 h 13"/>
                <a:gd name="T20" fmla="*/ 7 w 13"/>
                <a:gd name="T21" fmla="*/ 10 h 13"/>
                <a:gd name="T22" fmla="*/ 7 w 13"/>
                <a:gd name="T23" fmla="*/ 10 h 13"/>
                <a:gd name="T24" fmla="*/ 7 w 13"/>
                <a:gd name="T25" fmla="*/ 10 h 13"/>
                <a:gd name="T26" fmla="*/ 3 w 13"/>
                <a:gd name="T27" fmla="*/ 10 h 13"/>
                <a:gd name="T28" fmla="*/ 3 w 13"/>
                <a:gd name="T29" fmla="*/ 10 h 13"/>
                <a:gd name="T30" fmla="*/ 3 w 13"/>
                <a:gd name="T31" fmla="*/ 6 h 13"/>
                <a:gd name="T32" fmla="*/ 3 w 13"/>
                <a:gd name="T33" fmla="*/ 6 h 13"/>
                <a:gd name="T34" fmla="*/ 3 w 13"/>
                <a:gd name="T35" fmla="*/ 6 h 13"/>
                <a:gd name="T36" fmla="*/ 7 w 13"/>
                <a:gd name="T37" fmla="*/ 6 h 13"/>
                <a:gd name="T38" fmla="*/ 7 w 13"/>
                <a:gd name="T39" fmla="*/ 3 h 13"/>
                <a:gd name="T40" fmla="*/ 7 w 13"/>
                <a:gd name="T41" fmla="*/ 3 h 13"/>
                <a:gd name="T42" fmla="*/ 7 w 13"/>
                <a:gd name="T43" fmla="*/ 0 h 13"/>
                <a:gd name="T44" fmla="*/ 10 w 13"/>
                <a:gd name="T45" fmla="*/ 0 h 13"/>
                <a:gd name="T46" fmla="*/ 10 w 13"/>
                <a:gd name="T47" fmla="*/ 0 h 13"/>
                <a:gd name="T48" fmla="*/ 13 w 13"/>
                <a:gd name="T49" fmla="*/ 3 h 13"/>
                <a:gd name="T50" fmla="*/ 13 w 13"/>
                <a:gd name="T51" fmla="*/ 3 h 13"/>
                <a:gd name="T52" fmla="*/ 13 w 13"/>
                <a:gd name="T53" fmla="*/ 6 h 13"/>
                <a:gd name="T54" fmla="*/ 13 w 13"/>
                <a:gd name="T55" fmla="*/ 6 h 13"/>
                <a:gd name="T56" fmla="*/ 13 w 13"/>
                <a:gd name="T57" fmla="*/ 10 h 13"/>
                <a:gd name="T58" fmla="*/ 10 w 13"/>
                <a:gd name="T59" fmla="*/ 10 h 13"/>
                <a:gd name="T60" fmla="*/ 10 w 13"/>
                <a:gd name="T61" fmla="*/ 13 h 13"/>
                <a:gd name="T62" fmla="*/ 7 w 13"/>
                <a:gd name="T63" fmla="*/ 13 h 13"/>
                <a:gd name="T64" fmla="*/ 7 w 13"/>
                <a:gd name="T65" fmla="*/ 13 h 13"/>
                <a:gd name="T66" fmla="*/ 3 w 13"/>
                <a:gd name="T67" fmla="*/ 13 h 13"/>
                <a:gd name="T68" fmla="*/ 3 w 13"/>
                <a:gd name="T69" fmla="*/ 13 h 13"/>
                <a:gd name="T70" fmla="*/ 0 w 13"/>
                <a:gd name="T71" fmla="*/ 10 h 13"/>
                <a:gd name="T72" fmla="*/ 0 w 13"/>
                <a:gd name="T73" fmla="*/ 10 h 13"/>
                <a:gd name="T74" fmla="*/ 0 w 13"/>
                <a:gd name="T75" fmla="*/ 6 h 13"/>
                <a:gd name="T76" fmla="*/ 0 w 13"/>
                <a:gd name="T77" fmla="*/ 3 h 13"/>
                <a:gd name="T78" fmla="*/ 0 w 13"/>
                <a:gd name="T79" fmla="*/ 3 h 13"/>
                <a:gd name="T80" fmla="*/ 3 w 13"/>
                <a:gd name="T81" fmla="*/ 0 h 13"/>
                <a:gd name="T82" fmla="*/ 3 w 13"/>
                <a:gd name="T83" fmla="*/ 0 h 13"/>
                <a:gd name="T84" fmla="*/ 7 w 13"/>
                <a:gd name="T8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13">
                  <a:moveTo>
                    <a:pt x="7" y="3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7" y="6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4" name="Oval 56"/>
            <p:cNvSpPr>
              <a:spLocks noChangeArrowheads="1"/>
            </p:cNvSpPr>
            <p:nvPr/>
          </p:nvSpPr>
          <p:spPr bwMode="auto">
            <a:xfrm>
              <a:off x="2701" y="4183"/>
              <a:ext cx="10" cy="13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5" name="Freeform 57"/>
            <p:cNvSpPr>
              <a:spLocks/>
            </p:cNvSpPr>
            <p:nvPr/>
          </p:nvSpPr>
          <p:spPr bwMode="auto">
            <a:xfrm>
              <a:off x="2701" y="4183"/>
              <a:ext cx="10" cy="13"/>
            </a:xfrm>
            <a:custGeom>
              <a:avLst/>
              <a:gdLst>
                <a:gd name="T0" fmla="*/ 7 w 10"/>
                <a:gd name="T1" fmla="*/ 3 h 13"/>
                <a:gd name="T2" fmla="*/ 7 w 10"/>
                <a:gd name="T3" fmla="*/ 3 h 13"/>
                <a:gd name="T4" fmla="*/ 7 w 10"/>
                <a:gd name="T5" fmla="*/ 6 h 13"/>
                <a:gd name="T6" fmla="*/ 7 w 10"/>
                <a:gd name="T7" fmla="*/ 6 h 13"/>
                <a:gd name="T8" fmla="*/ 7 w 10"/>
                <a:gd name="T9" fmla="*/ 6 h 13"/>
                <a:gd name="T10" fmla="*/ 7 w 10"/>
                <a:gd name="T11" fmla="*/ 6 h 13"/>
                <a:gd name="T12" fmla="*/ 7 w 10"/>
                <a:gd name="T13" fmla="*/ 10 h 13"/>
                <a:gd name="T14" fmla="*/ 7 w 10"/>
                <a:gd name="T15" fmla="*/ 10 h 13"/>
                <a:gd name="T16" fmla="*/ 7 w 10"/>
                <a:gd name="T17" fmla="*/ 10 h 13"/>
                <a:gd name="T18" fmla="*/ 7 w 10"/>
                <a:gd name="T19" fmla="*/ 10 h 13"/>
                <a:gd name="T20" fmla="*/ 7 w 10"/>
                <a:gd name="T21" fmla="*/ 10 h 13"/>
                <a:gd name="T22" fmla="*/ 4 w 10"/>
                <a:gd name="T23" fmla="*/ 10 h 13"/>
                <a:gd name="T24" fmla="*/ 4 w 10"/>
                <a:gd name="T25" fmla="*/ 10 h 13"/>
                <a:gd name="T26" fmla="*/ 4 w 10"/>
                <a:gd name="T27" fmla="*/ 10 h 13"/>
                <a:gd name="T28" fmla="*/ 4 w 10"/>
                <a:gd name="T29" fmla="*/ 10 h 13"/>
                <a:gd name="T30" fmla="*/ 4 w 10"/>
                <a:gd name="T31" fmla="*/ 6 h 13"/>
                <a:gd name="T32" fmla="*/ 4 w 10"/>
                <a:gd name="T33" fmla="*/ 6 h 13"/>
                <a:gd name="T34" fmla="*/ 4 w 10"/>
                <a:gd name="T35" fmla="*/ 6 h 13"/>
                <a:gd name="T36" fmla="*/ 4 w 10"/>
                <a:gd name="T37" fmla="*/ 6 h 13"/>
                <a:gd name="T38" fmla="*/ 4 w 10"/>
                <a:gd name="T39" fmla="*/ 3 h 13"/>
                <a:gd name="T40" fmla="*/ 4 w 10"/>
                <a:gd name="T41" fmla="*/ 3 h 13"/>
                <a:gd name="T42" fmla="*/ 7 w 10"/>
                <a:gd name="T43" fmla="*/ 0 h 13"/>
                <a:gd name="T44" fmla="*/ 7 w 10"/>
                <a:gd name="T45" fmla="*/ 0 h 13"/>
                <a:gd name="T46" fmla="*/ 7 w 10"/>
                <a:gd name="T47" fmla="*/ 0 h 13"/>
                <a:gd name="T48" fmla="*/ 10 w 10"/>
                <a:gd name="T49" fmla="*/ 3 h 13"/>
                <a:gd name="T50" fmla="*/ 10 w 10"/>
                <a:gd name="T51" fmla="*/ 3 h 13"/>
                <a:gd name="T52" fmla="*/ 10 w 10"/>
                <a:gd name="T53" fmla="*/ 6 h 13"/>
                <a:gd name="T54" fmla="*/ 10 w 10"/>
                <a:gd name="T55" fmla="*/ 6 h 13"/>
                <a:gd name="T56" fmla="*/ 10 w 10"/>
                <a:gd name="T57" fmla="*/ 10 h 13"/>
                <a:gd name="T58" fmla="*/ 10 w 10"/>
                <a:gd name="T59" fmla="*/ 10 h 13"/>
                <a:gd name="T60" fmla="*/ 7 w 10"/>
                <a:gd name="T61" fmla="*/ 13 h 13"/>
                <a:gd name="T62" fmla="*/ 7 w 10"/>
                <a:gd name="T63" fmla="*/ 13 h 13"/>
                <a:gd name="T64" fmla="*/ 4 w 10"/>
                <a:gd name="T65" fmla="*/ 13 h 13"/>
                <a:gd name="T66" fmla="*/ 4 w 10"/>
                <a:gd name="T67" fmla="*/ 13 h 13"/>
                <a:gd name="T68" fmla="*/ 4 w 10"/>
                <a:gd name="T69" fmla="*/ 13 h 13"/>
                <a:gd name="T70" fmla="*/ 0 w 10"/>
                <a:gd name="T71" fmla="*/ 10 h 13"/>
                <a:gd name="T72" fmla="*/ 0 w 10"/>
                <a:gd name="T73" fmla="*/ 10 h 13"/>
                <a:gd name="T74" fmla="*/ 0 w 10"/>
                <a:gd name="T75" fmla="*/ 6 h 13"/>
                <a:gd name="T76" fmla="*/ 0 w 10"/>
                <a:gd name="T77" fmla="*/ 3 h 13"/>
                <a:gd name="T78" fmla="*/ 0 w 10"/>
                <a:gd name="T79" fmla="*/ 3 h 13"/>
                <a:gd name="T80" fmla="*/ 4 w 10"/>
                <a:gd name="T81" fmla="*/ 0 h 13"/>
                <a:gd name="T82" fmla="*/ 4 w 10"/>
                <a:gd name="T83" fmla="*/ 0 h 13"/>
                <a:gd name="T84" fmla="*/ 4 w 10"/>
                <a:gd name="T8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" h="13">
                  <a:moveTo>
                    <a:pt x="7" y="3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7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6" name="Oval 58"/>
            <p:cNvSpPr>
              <a:spLocks noChangeArrowheads="1"/>
            </p:cNvSpPr>
            <p:nvPr/>
          </p:nvSpPr>
          <p:spPr bwMode="auto">
            <a:xfrm>
              <a:off x="2698" y="4150"/>
              <a:ext cx="16" cy="13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7" name="Freeform 59"/>
            <p:cNvSpPr>
              <a:spLocks/>
            </p:cNvSpPr>
            <p:nvPr/>
          </p:nvSpPr>
          <p:spPr bwMode="auto">
            <a:xfrm>
              <a:off x="2698" y="4150"/>
              <a:ext cx="16" cy="13"/>
            </a:xfrm>
            <a:custGeom>
              <a:avLst/>
              <a:gdLst>
                <a:gd name="T0" fmla="*/ 10 w 16"/>
                <a:gd name="T1" fmla="*/ 3 h 13"/>
                <a:gd name="T2" fmla="*/ 10 w 16"/>
                <a:gd name="T3" fmla="*/ 3 h 13"/>
                <a:gd name="T4" fmla="*/ 10 w 16"/>
                <a:gd name="T5" fmla="*/ 7 h 13"/>
                <a:gd name="T6" fmla="*/ 13 w 16"/>
                <a:gd name="T7" fmla="*/ 7 h 13"/>
                <a:gd name="T8" fmla="*/ 13 w 16"/>
                <a:gd name="T9" fmla="*/ 7 h 13"/>
                <a:gd name="T10" fmla="*/ 13 w 16"/>
                <a:gd name="T11" fmla="*/ 7 h 13"/>
                <a:gd name="T12" fmla="*/ 13 w 16"/>
                <a:gd name="T13" fmla="*/ 10 h 13"/>
                <a:gd name="T14" fmla="*/ 10 w 16"/>
                <a:gd name="T15" fmla="*/ 10 h 13"/>
                <a:gd name="T16" fmla="*/ 10 w 16"/>
                <a:gd name="T17" fmla="*/ 10 h 13"/>
                <a:gd name="T18" fmla="*/ 10 w 16"/>
                <a:gd name="T19" fmla="*/ 10 h 13"/>
                <a:gd name="T20" fmla="*/ 10 w 16"/>
                <a:gd name="T21" fmla="*/ 10 h 13"/>
                <a:gd name="T22" fmla="*/ 7 w 16"/>
                <a:gd name="T23" fmla="*/ 10 h 13"/>
                <a:gd name="T24" fmla="*/ 7 w 16"/>
                <a:gd name="T25" fmla="*/ 10 h 13"/>
                <a:gd name="T26" fmla="*/ 7 w 16"/>
                <a:gd name="T27" fmla="*/ 10 h 13"/>
                <a:gd name="T28" fmla="*/ 3 w 16"/>
                <a:gd name="T29" fmla="*/ 10 h 13"/>
                <a:gd name="T30" fmla="*/ 3 w 16"/>
                <a:gd name="T31" fmla="*/ 7 h 13"/>
                <a:gd name="T32" fmla="*/ 3 w 16"/>
                <a:gd name="T33" fmla="*/ 7 h 13"/>
                <a:gd name="T34" fmla="*/ 3 w 16"/>
                <a:gd name="T35" fmla="*/ 7 h 13"/>
                <a:gd name="T36" fmla="*/ 7 w 16"/>
                <a:gd name="T37" fmla="*/ 7 h 13"/>
                <a:gd name="T38" fmla="*/ 7 w 16"/>
                <a:gd name="T39" fmla="*/ 3 h 13"/>
                <a:gd name="T40" fmla="*/ 7 w 16"/>
                <a:gd name="T41" fmla="*/ 3 h 13"/>
                <a:gd name="T42" fmla="*/ 10 w 16"/>
                <a:gd name="T43" fmla="*/ 0 h 13"/>
                <a:gd name="T44" fmla="*/ 10 w 16"/>
                <a:gd name="T45" fmla="*/ 0 h 13"/>
                <a:gd name="T46" fmla="*/ 13 w 16"/>
                <a:gd name="T47" fmla="*/ 0 h 13"/>
                <a:gd name="T48" fmla="*/ 13 w 16"/>
                <a:gd name="T49" fmla="*/ 3 h 13"/>
                <a:gd name="T50" fmla="*/ 16 w 16"/>
                <a:gd name="T51" fmla="*/ 3 h 13"/>
                <a:gd name="T52" fmla="*/ 16 w 16"/>
                <a:gd name="T53" fmla="*/ 7 h 13"/>
                <a:gd name="T54" fmla="*/ 16 w 16"/>
                <a:gd name="T55" fmla="*/ 7 h 13"/>
                <a:gd name="T56" fmla="*/ 16 w 16"/>
                <a:gd name="T57" fmla="*/ 10 h 13"/>
                <a:gd name="T58" fmla="*/ 13 w 16"/>
                <a:gd name="T59" fmla="*/ 10 h 13"/>
                <a:gd name="T60" fmla="*/ 13 w 16"/>
                <a:gd name="T61" fmla="*/ 13 h 13"/>
                <a:gd name="T62" fmla="*/ 10 w 16"/>
                <a:gd name="T63" fmla="*/ 13 h 13"/>
                <a:gd name="T64" fmla="*/ 7 w 16"/>
                <a:gd name="T65" fmla="*/ 13 h 13"/>
                <a:gd name="T66" fmla="*/ 7 w 16"/>
                <a:gd name="T67" fmla="*/ 13 h 13"/>
                <a:gd name="T68" fmla="*/ 3 w 16"/>
                <a:gd name="T69" fmla="*/ 13 h 13"/>
                <a:gd name="T70" fmla="*/ 0 w 16"/>
                <a:gd name="T71" fmla="*/ 10 h 13"/>
                <a:gd name="T72" fmla="*/ 0 w 16"/>
                <a:gd name="T73" fmla="*/ 10 h 13"/>
                <a:gd name="T74" fmla="*/ 0 w 16"/>
                <a:gd name="T75" fmla="*/ 7 h 13"/>
                <a:gd name="T76" fmla="*/ 0 w 16"/>
                <a:gd name="T77" fmla="*/ 3 h 13"/>
                <a:gd name="T78" fmla="*/ 0 w 16"/>
                <a:gd name="T79" fmla="*/ 3 h 13"/>
                <a:gd name="T80" fmla="*/ 3 w 16"/>
                <a:gd name="T81" fmla="*/ 0 h 13"/>
                <a:gd name="T82" fmla="*/ 7 w 16"/>
                <a:gd name="T83" fmla="*/ 0 h 13"/>
                <a:gd name="T84" fmla="*/ 7 w 16"/>
                <a:gd name="T8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" h="13">
                  <a:moveTo>
                    <a:pt x="10" y="3"/>
                  </a:move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8" name="Oval 60"/>
            <p:cNvSpPr>
              <a:spLocks noChangeArrowheads="1"/>
            </p:cNvSpPr>
            <p:nvPr/>
          </p:nvSpPr>
          <p:spPr bwMode="auto">
            <a:xfrm>
              <a:off x="2681" y="4160"/>
              <a:ext cx="14" cy="13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9" name="Freeform 61"/>
            <p:cNvSpPr>
              <a:spLocks/>
            </p:cNvSpPr>
            <p:nvPr/>
          </p:nvSpPr>
          <p:spPr bwMode="auto">
            <a:xfrm>
              <a:off x="2681" y="4160"/>
              <a:ext cx="14" cy="13"/>
            </a:xfrm>
            <a:custGeom>
              <a:avLst/>
              <a:gdLst>
                <a:gd name="T0" fmla="*/ 7 w 14"/>
                <a:gd name="T1" fmla="*/ 3 h 13"/>
                <a:gd name="T2" fmla="*/ 10 w 14"/>
                <a:gd name="T3" fmla="*/ 3 h 13"/>
                <a:gd name="T4" fmla="*/ 10 w 14"/>
                <a:gd name="T5" fmla="*/ 6 h 13"/>
                <a:gd name="T6" fmla="*/ 10 w 14"/>
                <a:gd name="T7" fmla="*/ 6 h 13"/>
                <a:gd name="T8" fmla="*/ 10 w 14"/>
                <a:gd name="T9" fmla="*/ 6 h 13"/>
                <a:gd name="T10" fmla="*/ 10 w 14"/>
                <a:gd name="T11" fmla="*/ 6 h 13"/>
                <a:gd name="T12" fmla="*/ 10 w 14"/>
                <a:gd name="T13" fmla="*/ 10 h 13"/>
                <a:gd name="T14" fmla="*/ 10 w 14"/>
                <a:gd name="T15" fmla="*/ 10 h 13"/>
                <a:gd name="T16" fmla="*/ 10 w 14"/>
                <a:gd name="T17" fmla="*/ 10 h 13"/>
                <a:gd name="T18" fmla="*/ 10 w 14"/>
                <a:gd name="T19" fmla="*/ 10 h 13"/>
                <a:gd name="T20" fmla="*/ 7 w 14"/>
                <a:gd name="T21" fmla="*/ 10 h 13"/>
                <a:gd name="T22" fmla="*/ 7 w 14"/>
                <a:gd name="T23" fmla="*/ 10 h 13"/>
                <a:gd name="T24" fmla="*/ 7 w 14"/>
                <a:gd name="T25" fmla="*/ 10 h 13"/>
                <a:gd name="T26" fmla="*/ 4 w 14"/>
                <a:gd name="T27" fmla="*/ 10 h 13"/>
                <a:gd name="T28" fmla="*/ 4 w 14"/>
                <a:gd name="T29" fmla="*/ 10 h 13"/>
                <a:gd name="T30" fmla="*/ 4 w 14"/>
                <a:gd name="T31" fmla="*/ 6 h 13"/>
                <a:gd name="T32" fmla="*/ 4 w 14"/>
                <a:gd name="T33" fmla="*/ 6 h 13"/>
                <a:gd name="T34" fmla="*/ 4 w 14"/>
                <a:gd name="T35" fmla="*/ 6 h 13"/>
                <a:gd name="T36" fmla="*/ 7 w 14"/>
                <a:gd name="T37" fmla="*/ 6 h 13"/>
                <a:gd name="T38" fmla="*/ 7 w 14"/>
                <a:gd name="T39" fmla="*/ 3 h 13"/>
                <a:gd name="T40" fmla="*/ 7 w 14"/>
                <a:gd name="T41" fmla="*/ 3 h 13"/>
                <a:gd name="T42" fmla="*/ 7 w 14"/>
                <a:gd name="T43" fmla="*/ 0 h 13"/>
                <a:gd name="T44" fmla="*/ 10 w 14"/>
                <a:gd name="T45" fmla="*/ 0 h 13"/>
                <a:gd name="T46" fmla="*/ 10 w 14"/>
                <a:gd name="T47" fmla="*/ 0 h 13"/>
                <a:gd name="T48" fmla="*/ 14 w 14"/>
                <a:gd name="T49" fmla="*/ 3 h 13"/>
                <a:gd name="T50" fmla="*/ 14 w 14"/>
                <a:gd name="T51" fmla="*/ 3 h 13"/>
                <a:gd name="T52" fmla="*/ 14 w 14"/>
                <a:gd name="T53" fmla="*/ 6 h 13"/>
                <a:gd name="T54" fmla="*/ 14 w 14"/>
                <a:gd name="T55" fmla="*/ 6 h 13"/>
                <a:gd name="T56" fmla="*/ 14 w 14"/>
                <a:gd name="T57" fmla="*/ 10 h 13"/>
                <a:gd name="T58" fmla="*/ 10 w 14"/>
                <a:gd name="T59" fmla="*/ 10 h 13"/>
                <a:gd name="T60" fmla="*/ 10 w 14"/>
                <a:gd name="T61" fmla="*/ 13 h 13"/>
                <a:gd name="T62" fmla="*/ 7 w 14"/>
                <a:gd name="T63" fmla="*/ 13 h 13"/>
                <a:gd name="T64" fmla="*/ 7 w 14"/>
                <a:gd name="T65" fmla="*/ 13 h 13"/>
                <a:gd name="T66" fmla="*/ 4 w 14"/>
                <a:gd name="T67" fmla="*/ 13 h 13"/>
                <a:gd name="T68" fmla="*/ 4 w 14"/>
                <a:gd name="T69" fmla="*/ 13 h 13"/>
                <a:gd name="T70" fmla="*/ 0 w 14"/>
                <a:gd name="T71" fmla="*/ 10 h 13"/>
                <a:gd name="T72" fmla="*/ 0 w 14"/>
                <a:gd name="T73" fmla="*/ 10 h 13"/>
                <a:gd name="T74" fmla="*/ 0 w 14"/>
                <a:gd name="T75" fmla="*/ 6 h 13"/>
                <a:gd name="T76" fmla="*/ 0 w 14"/>
                <a:gd name="T77" fmla="*/ 3 h 13"/>
                <a:gd name="T78" fmla="*/ 0 w 14"/>
                <a:gd name="T79" fmla="*/ 3 h 13"/>
                <a:gd name="T80" fmla="*/ 4 w 14"/>
                <a:gd name="T81" fmla="*/ 0 h 13"/>
                <a:gd name="T82" fmla="*/ 4 w 14"/>
                <a:gd name="T83" fmla="*/ 0 h 13"/>
                <a:gd name="T84" fmla="*/ 7 w 14"/>
                <a:gd name="T8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" h="13">
                  <a:moveTo>
                    <a:pt x="7" y="3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7" y="6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0" name="Oval 62"/>
            <p:cNvSpPr>
              <a:spLocks noChangeArrowheads="1"/>
            </p:cNvSpPr>
            <p:nvPr/>
          </p:nvSpPr>
          <p:spPr bwMode="auto">
            <a:xfrm>
              <a:off x="2688" y="4173"/>
              <a:ext cx="13" cy="16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1" name="Freeform 63"/>
            <p:cNvSpPr>
              <a:spLocks/>
            </p:cNvSpPr>
            <p:nvPr/>
          </p:nvSpPr>
          <p:spPr bwMode="auto">
            <a:xfrm>
              <a:off x="2688" y="4173"/>
              <a:ext cx="13" cy="16"/>
            </a:xfrm>
            <a:custGeom>
              <a:avLst/>
              <a:gdLst>
                <a:gd name="T0" fmla="*/ 7 w 13"/>
                <a:gd name="T1" fmla="*/ 3 h 16"/>
                <a:gd name="T2" fmla="*/ 10 w 13"/>
                <a:gd name="T3" fmla="*/ 3 h 16"/>
                <a:gd name="T4" fmla="*/ 10 w 13"/>
                <a:gd name="T5" fmla="*/ 7 h 16"/>
                <a:gd name="T6" fmla="*/ 10 w 13"/>
                <a:gd name="T7" fmla="*/ 7 h 16"/>
                <a:gd name="T8" fmla="*/ 10 w 13"/>
                <a:gd name="T9" fmla="*/ 7 h 16"/>
                <a:gd name="T10" fmla="*/ 10 w 13"/>
                <a:gd name="T11" fmla="*/ 10 h 16"/>
                <a:gd name="T12" fmla="*/ 10 w 13"/>
                <a:gd name="T13" fmla="*/ 10 h 16"/>
                <a:gd name="T14" fmla="*/ 10 w 13"/>
                <a:gd name="T15" fmla="*/ 10 h 16"/>
                <a:gd name="T16" fmla="*/ 10 w 13"/>
                <a:gd name="T17" fmla="*/ 13 h 16"/>
                <a:gd name="T18" fmla="*/ 10 w 13"/>
                <a:gd name="T19" fmla="*/ 13 h 16"/>
                <a:gd name="T20" fmla="*/ 7 w 13"/>
                <a:gd name="T21" fmla="*/ 13 h 16"/>
                <a:gd name="T22" fmla="*/ 7 w 13"/>
                <a:gd name="T23" fmla="*/ 13 h 16"/>
                <a:gd name="T24" fmla="*/ 7 w 13"/>
                <a:gd name="T25" fmla="*/ 13 h 16"/>
                <a:gd name="T26" fmla="*/ 3 w 13"/>
                <a:gd name="T27" fmla="*/ 10 h 16"/>
                <a:gd name="T28" fmla="*/ 3 w 13"/>
                <a:gd name="T29" fmla="*/ 10 h 16"/>
                <a:gd name="T30" fmla="*/ 3 w 13"/>
                <a:gd name="T31" fmla="*/ 10 h 16"/>
                <a:gd name="T32" fmla="*/ 3 w 13"/>
                <a:gd name="T33" fmla="*/ 7 h 16"/>
                <a:gd name="T34" fmla="*/ 3 w 13"/>
                <a:gd name="T35" fmla="*/ 7 h 16"/>
                <a:gd name="T36" fmla="*/ 7 w 13"/>
                <a:gd name="T37" fmla="*/ 7 h 16"/>
                <a:gd name="T38" fmla="*/ 7 w 13"/>
                <a:gd name="T39" fmla="*/ 3 h 16"/>
                <a:gd name="T40" fmla="*/ 7 w 13"/>
                <a:gd name="T41" fmla="*/ 3 h 16"/>
                <a:gd name="T42" fmla="*/ 7 w 13"/>
                <a:gd name="T43" fmla="*/ 0 h 16"/>
                <a:gd name="T44" fmla="*/ 10 w 13"/>
                <a:gd name="T45" fmla="*/ 0 h 16"/>
                <a:gd name="T46" fmla="*/ 10 w 13"/>
                <a:gd name="T47" fmla="*/ 0 h 16"/>
                <a:gd name="T48" fmla="*/ 13 w 13"/>
                <a:gd name="T49" fmla="*/ 3 h 16"/>
                <a:gd name="T50" fmla="*/ 13 w 13"/>
                <a:gd name="T51" fmla="*/ 7 h 16"/>
                <a:gd name="T52" fmla="*/ 13 w 13"/>
                <a:gd name="T53" fmla="*/ 7 h 16"/>
                <a:gd name="T54" fmla="*/ 13 w 13"/>
                <a:gd name="T55" fmla="*/ 10 h 16"/>
                <a:gd name="T56" fmla="*/ 13 w 13"/>
                <a:gd name="T57" fmla="*/ 13 h 16"/>
                <a:gd name="T58" fmla="*/ 10 w 13"/>
                <a:gd name="T59" fmla="*/ 13 h 16"/>
                <a:gd name="T60" fmla="*/ 10 w 13"/>
                <a:gd name="T61" fmla="*/ 16 h 16"/>
                <a:gd name="T62" fmla="*/ 7 w 13"/>
                <a:gd name="T63" fmla="*/ 16 h 16"/>
                <a:gd name="T64" fmla="*/ 7 w 13"/>
                <a:gd name="T65" fmla="*/ 16 h 16"/>
                <a:gd name="T66" fmla="*/ 3 w 13"/>
                <a:gd name="T67" fmla="*/ 16 h 16"/>
                <a:gd name="T68" fmla="*/ 3 w 13"/>
                <a:gd name="T69" fmla="*/ 13 h 16"/>
                <a:gd name="T70" fmla="*/ 0 w 13"/>
                <a:gd name="T71" fmla="*/ 13 h 16"/>
                <a:gd name="T72" fmla="*/ 0 w 13"/>
                <a:gd name="T73" fmla="*/ 10 h 16"/>
                <a:gd name="T74" fmla="*/ 0 w 13"/>
                <a:gd name="T75" fmla="*/ 10 h 16"/>
                <a:gd name="T76" fmla="*/ 0 w 13"/>
                <a:gd name="T77" fmla="*/ 7 h 16"/>
                <a:gd name="T78" fmla="*/ 0 w 13"/>
                <a:gd name="T79" fmla="*/ 3 h 16"/>
                <a:gd name="T80" fmla="*/ 3 w 13"/>
                <a:gd name="T81" fmla="*/ 3 h 16"/>
                <a:gd name="T82" fmla="*/ 3 w 13"/>
                <a:gd name="T83" fmla="*/ 0 h 16"/>
                <a:gd name="T84" fmla="*/ 7 w 13"/>
                <a:gd name="T8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16">
                  <a:moveTo>
                    <a:pt x="7" y="3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2" name="Oval 64"/>
            <p:cNvSpPr>
              <a:spLocks noChangeArrowheads="1"/>
            </p:cNvSpPr>
            <p:nvPr/>
          </p:nvSpPr>
          <p:spPr bwMode="auto">
            <a:xfrm>
              <a:off x="2714" y="4173"/>
              <a:ext cx="17" cy="20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3" name="Freeform 65"/>
            <p:cNvSpPr>
              <a:spLocks/>
            </p:cNvSpPr>
            <p:nvPr/>
          </p:nvSpPr>
          <p:spPr bwMode="auto">
            <a:xfrm>
              <a:off x="2714" y="4173"/>
              <a:ext cx="17" cy="20"/>
            </a:xfrm>
            <a:custGeom>
              <a:avLst/>
              <a:gdLst>
                <a:gd name="T0" fmla="*/ 10 w 17"/>
                <a:gd name="T1" fmla="*/ 3 h 20"/>
                <a:gd name="T2" fmla="*/ 10 w 17"/>
                <a:gd name="T3" fmla="*/ 3 h 20"/>
                <a:gd name="T4" fmla="*/ 10 w 17"/>
                <a:gd name="T5" fmla="*/ 7 h 20"/>
                <a:gd name="T6" fmla="*/ 14 w 17"/>
                <a:gd name="T7" fmla="*/ 7 h 20"/>
                <a:gd name="T8" fmla="*/ 14 w 17"/>
                <a:gd name="T9" fmla="*/ 7 h 20"/>
                <a:gd name="T10" fmla="*/ 14 w 17"/>
                <a:gd name="T11" fmla="*/ 10 h 20"/>
                <a:gd name="T12" fmla="*/ 14 w 17"/>
                <a:gd name="T13" fmla="*/ 13 h 20"/>
                <a:gd name="T14" fmla="*/ 10 w 17"/>
                <a:gd name="T15" fmla="*/ 13 h 20"/>
                <a:gd name="T16" fmla="*/ 10 w 17"/>
                <a:gd name="T17" fmla="*/ 16 h 20"/>
                <a:gd name="T18" fmla="*/ 10 w 17"/>
                <a:gd name="T19" fmla="*/ 16 h 20"/>
                <a:gd name="T20" fmla="*/ 10 w 17"/>
                <a:gd name="T21" fmla="*/ 16 h 20"/>
                <a:gd name="T22" fmla="*/ 7 w 17"/>
                <a:gd name="T23" fmla="*/ 16 h 20"/>
                <a:gd name="T24" fmla="*/ 7 w 17"/>
                <a:gd name="T25" fmla="*/ 16 h 20"/>
                <a:gd name="T26" fmla="*/ 7 w 17"/>
                <a:gd name="T27" fmla="*/ 13 h 20"/>
                <a:gd name="T28" fmla="*/ 4 w 17"/>
                <a:gd name="T29" fmla="*/ 13 h 20"/>
                <a:gd name="T30" fmla="*/ 4 w 17"/>
                <a:gd name="T31" fmla="*/ 10 h 20"/>
                <a:gd name="T32" fmla="*/ 4 w 17"/>
                <a:gd name="T33" fmla="*/ 7 h 20"/>
                <a:gd name="T34" fmla="*/ 4 w 17"/>
                <a:gd name="T35" fmla="*/ 7 h 20"/>
                <a:gd name="T36" fmla="*/ 7 w 17"/>
                <a:gd name="T37" fmla="*/ 7 h 20"/>
                <a:gd name="T38" fmla="*/ 7 w 17"/>
                <a:gd name="T39" fmla="*/ 3 h 20"/>
                <a:gd name="T40" fmla="*/ 7 w 17"/>
                <a:gd name="T41" fmla="*/ 3 h 20"/>
                <a:gd name="T42" fmla="*/ 10 w 17"/>
                <a:gd name="T43" fmla="*/ 0 h 20"/>
                <a:gd name="T44" fmla="*/ 10 w 17"/>
                <a:gd name="T45" fmla="*/ 0 h 20"/>
                <a:gd name="T46" fmla="*/ 14 w 17"/>
                <a:gd name="T47" fmla="*/ 0 h 20"/>
                <a:gd name="T48" fmla="*/ 14 w 17"/>
                <a:gd name="T49" fmla="*/ 3 h 20"/>
                <a:gd name="T50" fmla="*/ 17 w 17"/>
                <a:gd name="T51" fmla="*/ 7 h 20"/>
                <a:gd name="T52" fmla="*/ 17 w 17"/>
                <a:gd name="T53" fmla="*/ 10 h 20"/>
                <a:gd name="T54" fmla="*/ 17 w 17"/>
                <a:gd name="T55" fmla="*/ 13 h 20"/>
                <a:gd name="T56" fmla="*/ 17 w 17"/>
                <a:gd name="T57" fmla="*/ 13 h 20"/>
                <a:gd name="T58" fmla="*/ 14 w 17"/>
                <a:gd name="T59" fmla="*/ 16 h 20"/>
                <a:gd name="T60" fmla="*/ 14 w 17"/>
                <a:gd name="T61" fmla="*/ 20 h 20"/>
                <a:gd name="T62" fmla="*/ 10 w 17"/>
                <a:gd name="T63" fmla="*/ 20 h 20"/>
                <a:gd name="T64" fmla="*/ 7 w 17"/>
                <a:gd name="T65" fmla="*/ 20 h 20"/>
                <a:gd name="T66" fmla="*/ 7 w 17"/>
                <a:gd name="T67" fmla="*/ 20 h 20"/>
                <a:gd name="T68" fmla="*/ 4 w 17"/>
                <a:gd name="T69" fmla="*/ 16 h 20"/>
                <a:gd name="T70" fmla="*/ 0 w 17"/>
                <a:gd name="T71" fmla="*/ 16 h 20"/>
                <a:gd name="T72" fmla="*/ 0 w 17"/>
                <a:gd name="T73" fmla="*/ 13 h 20"/>
                <a:gd name="T74" fmla="*/ 0 w 17"/>
                <a:gd name="T75" fmla="*/ 10 h 20"/>
                <a:gd name="T76" fmla="*/ 0 w 17"/>
                <a:gd name="T77" fmla="*/ 7 h 20"/>
                <a:gd name="T78" fmla="*/ 0 w 17"/>
                <a:gd name="T79" fmla="*/ 3 h 20"/>
                <a:gd name="T80" fmla="*/ 4 w 17"/>
                <a:gd name="T81" fmla="*/ 3 h 20"/>
                <a:gd name="T82" fmla="*/ 7 w 17"/>
                <a:gd name="T83" fmla="*/ 0 h 20"/>
                <a:gd name="T84" fmla="*/ 7 w 17"/>
                <a:gd name="T8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20">
                  <a:moveTo>
                    <a:pt x="10" y="3"/>
                  </a:move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7" y="3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4" name="Oval 66"/>
            <p:cNvSpPr>
              <a:spLocks noChangeArrowheads="1"/>
            </p:cNvSpPr>
            <p:nvPr/>
          </p:nvSpPr>
          <p:spPr bwMode="auto">
            <a:xfrm>
              <a:off x="2728" y="4163"/>
              <a:ext cx="9" cy="10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5" name="Freeform 67"/>
            <p:cNvSpPr>
              <a:spLocks/>
            </p:cNvSpPr>
            <p:nvPr/>
          </p:nvSpPr>
          <p:spPr bwMode="auto">
            <a:xfrm>
              <a:off x="2728" y="4163"/>
              <a:ext cx="9" cy="10"/>
            </a:xfrm>
            <a:custGeom>
              <a:avLst/>
              <a:gdLst>
                <a:gd name="T0" fmla="*/ 6 w 9"/>
                <a:gd name="T1" fmla="*/ 3 h 10"/>
                <a:gd name="T2" fmla="*/ 6 w 9"/>
                <a:gd name="T3" fmla="*/ 3 h 10"/>
                <a:gd name="T4" fmla="*/ 6 w 9"/>
                <a:gd name="T5" fmla="*/ 3 h 10"/>
                <a:gd name="T6" fmla="*/ 6 w 9"/>
                <a:gd name="T7" fmla="*/ 3 h 10"/>
                <a:gd name="T8" fmla="*/ 6 w 9"/>
                <a:gd name="T9" fmla="*/ 3 h 10"/>
                <a:gd name="T10" fmla="*/ 6 w 9"/>
                <a:gd name="T11" fmla="*/ 7 h 10"/>
                <a:gd name="T12" fmla="*/ 6 w 9"/>
                <a:gd name="T13" fmla="*/ 7 h 10"/>
                <a:gd name="T14" fmla="*/ 6 w 9"/>
                <a:gd name="T15" fmla="*/ 7 h 10"/>
                <a:gd name="T16" fmla="*/ 6 w 9"/>
                <a:gd name="T17" fmla="*/ 7 h 10"/>
                <a:gd name="T18" fmla="*/ 6 w 9"/>
                <a:gd name="T19" fmla="*/ 7 h 10"/>
                <a:gd name="T20" fmla="*/ 6 w 9"/>
                <a:gd name="T21" fmla="*/ 7 h 10"/>
                <a:gd name="T22" fmla="*/ 3 w 9"/>
                <a:gd name="T23" fmla="*/ 7 h 10"/>
                <a:gd name="T24" fmla="*/ 3 w 9"/>
                <a:gd name="T25" fmla="*/ 7 h 10"/>
                <a:gd name="T26" fmla="*/ 3 w 9"/>
                <a:gd name="T27" fmla="*/ 7 h 10"/>
                <a:gd name="T28" fmla="*/ 3 w 9"/>
                <a:gd name="T29" fmla="*/ 7 h 10"/>
                <a:gd name="T30" fmla="*/ 3 w 9"/>
                <a:gd name="T31" fmla="*/ 7 h 10"/>
                <a:gd name="T32" fmla="*/ 3 w 9"/>
                <a:gd name="T33" fmla="*/ 3 h 10"/>
                <a:gd name="T34" fmla="*/ 3 w 9"/>
                <a:gd name="T35" fmla="*/ 3 h 10"/>
                <a:gd name="T36" fmla="*/ 3 w 9"/>
                <a:gd name="T37" fmla="*/ 3 h 10"/>
                <a:gd name="T38" fmla="*/ 3 w 9"/>
                <a:gd name="T39" fmla="*/ 3 h 10"/>
                <a:gd name="T40" fmla="*/ 3 w 9"/>
                <a:gd name="T41" fmla="*/ 3 h 10"/>
                <a:gd name="T42" fmla="*/ 6 w 9"/>
                <a:gd name="T43" fmla="*/ 0 h 10"/>
                <a:gd name="T44" fmla="*/ 6 w 9"/>
                <a:gd name="T45" fmla="*/ 0 h 10"/>
                <a:gd name="T46" fmla="*/ 6 w 9"/>
                <a:gd name="T47" fmla="*/ 0 h 10"/>
                <a:gd name="T48" fmla="*/ 9 w 9"/>
                <a:gd name="T49" fmla="*/ 3 h 10"/>
                <a:gd name="T50" fmla="*/ 9 w 9"/>
                <a:gd name="T51" fmla="*/ 3 h 10"/>
                <a:gd name="T52" fmla="*/ 9 w 9"/>
                <a:gd name="T53" fmla="*/ 3 h 10"/>
                <a:gd name="T54" fmla="*/ 9 w 9"/>
                <a:gd name="T55" fmla="*/ 7 h 10"/>
                <a:gd name="T56" fmla="*/ 9 w 9"/>
                <a:gd name="T57" fmla="*/ 7 h 10"/>
                <a:gd name="T58" fmla="*/ 9 w 9"/>
                <a:gd name="T59" fmla="*/ 10 h 10"/>
                <a:gd name="T60" fmla="*/ 6 w 9"/>
                <a:gd name="T61" fmla="*/ 10 h 10"/>
                <a:gd name="T62" fmla="*/ 6 w 9"/>
                <a:gd name="T63" fmla="*/ 10 h 10"/>
                <a:gd name="T64" fmla="*/ 3 w 9"/>
                <a:gd name="T65" fmla="*/ 10 h 10"/>
                <a:gd name="T66" fmla="*/ 3 w 9"/>
                <a:gd name="T67" fmla="*/ 10 h 10"/>
                <a:gd name="T68" fmla="*/ 3 w 9"/>
                <a:gd name="T69" fmla="*/ 10 h 10"/>
                <a:gd name="T70" fmla="*/ 0 w 9"/>
                <a:gd name="T71" fmla="*/ 7 h 10"/>
                <a:gd name="T72" fmla="*/ 0 w 9"/>
                <a:gd name="T73" fmla="*/ 7 h 10"/>
                <a:gd name="T74" fmla="*/ 0 w 9"/>
                <a:gd name="T75" fmla="*/ 7 h 10"/>
                <a:gd name="T76" fmla="*/ 0 w 9"/>
                <a:gd name="T77" fmla="*/ 3 h 10"/>
                <a:gd name="T78" fmla="*/ 0 w 9"/>
                <a:gd name="T79" fmla="*/ 3 h 10"/>
                <a:gd name="T80" fmla="*/ 3 w 9"/>
                <a:gd name="T81" fmla="*/ 0 h 10"/>
                <a:gd name="T82" fmla="*/ 3 w 9"/>
                <a:gd name="T83" fmla="*/ 0 h 10"/>
                <a:gd name="T84" fmla="*/ 3 w 9"/>
                <a:gd name="T8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" h="10">
                  <a:moveTo>
                    <a:pt x="6" y="3"/>
                  </a:move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6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6" name="Oval 68"/>
            <p:cNvSpPr>
              <a:spLocks noChangeArrowheads="1"/>
            </p:cNvSpPr>
            <p:nvPr/>
          </p:nvSpPr>
          <p:spPr bwMode="auto">
            <a:xfrm>
              <a:off x="2728" y="4147"/>
              <a:ext cx="9" cy="10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7" name="Freeform 69"/>
            <p:cNvSpPr>
              <a:spLocks/>
            </p:cNvSpPr>
            <p:nvPr/>
          </p:nvSpPr>
          <p:spPr bwMode="auto">
            <a:xfrm>
              <a:off x="2728" y="4147"/>
              <a:ext cx="9" cy="10"/>
            </a:xfrm>
            <a:custGeom>
              <a:avLst/>
              <a:gdLst>
                <a:gd name="T0" fmla="*/ 6 w 9"/>
                <a:gd name="T1" fmla="*/ 3 h 10"/>
                <a:gd name="T2" fmla="*/ 6 w 9"/>
                <a:gd name="T3" fmla="*/ 3 h 10"/>
                <a:gd name="T4" fmla="*/ 6 w 9"/>
                <a:gd name="T5" fmla="*/ 3 h 10"/>
                <a:gd name="T6" fmla="*/ 6 w 9"/>
                <a:gd name="T7" fmla="*/ 3 h 10"/>
                <a:gd name="T8" fmla="*/ 6 w 9"/>
                <a:gd name="T9" fmla="*/ 3 h 10"/>
                <a:gd name="T10" fmla="*/ 6 w 9"/>
                <a:gd name="T11" fmla="*/ 6 h 10"/>
                <a:gd name="T12" fmla="*/ 6 w 9"/>
                <a:gd name="T13" fmla="*/ 6 h 10"/>
                <a:gd name="T14" fmla="*/ 6 w 9"/>
                <a:gd name="T15" fmla="*/ 6 h 10"/>
                <a:gd name="T16" fmla="*/ 6 w 9"/>
                <a:gd name="T17" fmla="*/ 6 h 10"/>
                <a:gd name="T18" fmla="*/ 6 w 9"/>
                <a:gd name="T19" fmla="*/ 6 h 10"/>
                <a:gd name="T20" fmla="*/ 6 w 9"/>
                <a:gd name="T21" fmla="*/ 6 h 10"/>
                <a:gd name="T22" fmla="*/ 3 w 9"/>
                <a:gd name="T23" fmla="*/ 6 h 10"/>
                <a:gd name="T24" fmla="*/ 3 w 9"/>
                <a:gd name="T25" fmla="*/ 6 h 10"/>
                <a:gd name="T26" fmla="*/ 3 w 9"/>
                <a:gd name="T27" fmla="*/ 6 h 10"/>
                <a:gd name="T28" fmla="*/ 3 w 9"/>
                <a:gd name="T29" fmla="*/ 6 h 10"/>
                <a:gd name="T30" fmla="*/ 3 w 9"/>
                <a:gd name="T31" fmla="*/ 6 h 10"/>
                <a:gd name="T32" fmla="*/ 3 w 9"/>
                <a:gd name="T33" fmla="*/ 3 h 10"/>
                <a:gd name="T34" fmla="*/ 3 w 9"/>
                <a:gd name="T35" fmla="*/ 3 h 10"/>
                <a:gd name="T36" fmla="*/ 3 w 9"/>
                <a:gd name="T37" fmla="*/ 3 h 10"/>
                <a:gd name="T38" fmla="*/ 3 w 9"/>
                <a:gd name="T39" fmla="*/ 3 h 10"/>
                <a:gd name="T40" fmla="*/ 3 w 9"/>
                <a:gd name="T41" fmla="*/ 3 h 10"/>
                <a:gd name="T42" fmla="*/ 6 w 9"/>
                <a:gd name="T43" fmla="*/ 0 h 10"/>
                <a:gd name="T44" fmla="*/ 6 w 9"/>
                <a:gd name="T45" fmla="*/ 0 h 10"/>
                <a:gd name="T46" fmla="*/ 6 w 9"/>
                <a:gd name="T47" fmla="*/ 0 h 10"/>
                <a:gd name="T48" fmla="*/ 9 w 9"/>
                <a:gd name="T49" fmla="*/ 3 h 10"/>
                <a:gd name="T50" fmla="*/ 9 w 9"/>
                <a:gd name="T51" fmla="*/ 3 h 10"/>
                <a:gd name="T52" fmla="*/ 9 w 9"/>
                <a:gd name="T53" fmla="*/ 3 h 10"/>
                <a:gd name="T54" fmla="*/ 9 w 9"/>
                <a:gd name="T55" fmla="*/ 6 h 10"/>
                <a:gd name="T56" fmla="*/ 9 w 9"/>
                <a:gd name="T57" fmla="*/ 6 h 10"/>
                <a:gd name="T58" fmla="*/ 9 w 9"/>
                <a:gd name="T59" fmla="*/ 10 h 10"/>
                <a:gd name="T60" fmla="*/ 6 w 9"/>
                <a:gd name="T61" fmla="*/ 10 h 10"/>
                <a:gd name="T62" fmla="*/ 6 w 9"/>
                <a:gd name="T63" fmla="*/ 10 h 10"/>
                <a:gd name="T64" fmla="*/ 3 w 9"/>
                <a:gd name="T65" fmla="*/ 10 h 10"/>
                <a:gd name="T66" fmla="*/ 3 w 9"/>
                <a:gd name="T67" fmla="*/ 10 h 10"/>
                <a:gd name="T68" fmla="*/ 3 w 9"/>
                <a:gd name="T69" fmla="*/ 10 h 10"/>
                <a:gd name="T70" fmla="*/ 0 w 9"/>
                <a:gd name="T71" fmla="*/ 6 h 10"/>
                <a:gd name="T72" fmla="*/ 0 w 9"/>
                <a:gd name="T73" fmla="*/ 6 h 10"/>
                <a:gd name="T74" fmla="*/ 0 w 9"/>
                <a:gd name="T75" fmla="*/ 6 h 10"/>
                <a:gd name="T76" fmla="*/ 0 w 9"/>
                <a:gd name="T77" fmla="*/ 3 h 10"/>
                <a:gd name="T78" fmla="*/ 0 w 9"/>
                <a:gd name="T79" fmla="*/ 3 h 10"/>
                <a:gd name="T80" fmla="*/ 3 w 9"/>
                <a:gd name="T81" fmla="*/ 0 h 10"/>
                <a:gd name="T82" fmla="*/ 3 w 9"/>
                <a:gd name="T83" fmla="*/ 0 h 10"/>
                <a:gd name="T84" fmla="*/ 3 w 9"/>
                <a:gd name="T8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" h="10">
                  <a:moveTo>
                    <a:pt x="6" y="3"/>
                  </a:move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6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8" name="Freeform 70"/>
            <p:cNvSpPr>
              <a:spLocks/>
            </p:cNvSpPr>
            <p:nvPr/>
          </p:nvSpPr>
          <p:spPr bwMode="auto">
            <a:xfrm>
              <a:off x="2734" y="4153"/>
              <a:ext cx="10" cy="13"/>
            </a:xfrm>
            <a:custGeom>
              <a:avLst/>
              <a:gdLst>
                <a:gd name="T0" fmla="*/ 7 w 10"/>
                <a:gd name="T1" fmla="*/ 4 h 13"/>
                <a:gd name="T2" fmla="*/ 7 w 10"/>
                <a:gd name="T3" fmla="*/ 4 h 13"/>
                <a:gd name="T4" fmla="*/ 7 w 10"/>
                <a:gd name="T5" fmla="*/ 7 h 13"/>
                <a:gd name="T6" fmla="*/ 7 w 10"/>
                <a:gd name="T7" fmla="*/ 7 h 13"/>
                <a:gd name="T8" fmla="*/ 7 w 10"/>
                <a:gd name="T9" fmla="*/ 7 h 13"/>
                <a:gd name="T10" fmla="*/ 7 w 10"/>
                <a:gd name="T11" fmla="*/ 7 h 13"/>
                <a:gd name="T12" fmla="*/ 7 w 10"/>
                <a:gd name="T13" fmla="*/ 10 h 13"/>
                <a:gd name="T14" fmla="*/ 7 w 10"/>
                <a:gd name="T15" fmla="*/ 10 h 13"/>
                <a:gd name="T16" fmla="*/ 7 w 10"/>
                <a:gd name="T17" fmla="*/ 10 h 13"/>
                <a:gd name="T18" fmla="*/ 7 w 10"/>
                <a:gd name="T19" fmla="*/ 10 h 13"/>
                <a:gd name="T20" fmla="*/ 7 w 10"/>
                <a:gd name="T21" fmla="*/ 10 h 13"/>
                <a:gd name="T22" fmla="*/ 3 w 10"/>
                <a:gd name="T23" fmla="*/ 10 h 13"/>
                <a:gd name="T24" fmla="*/ 3 w 10"/>
                <a:gd name="T25" fmla="*/ 10 h 13"/>
                <a:gd name="T26" fmla="*/ 3 w 10"/>
                <a:gd name="T27" fmla="*/ 10 h 13"/>
                <a:gd name="T28" fmla="*/ 3 w 10"/>
                <a:gd name="T29" fmla="*/ 10 h 13"/>
                <a:gd name="T30" fmla="*/ 3 w 10"/>
                <a:gd name="T31" fmla="*/ 7 h 13"/>
                <a:gd name="T32" fmla="*/ 3 w 10"/>
                <a:gd name="T33" fmla="*/ 7 h 13"/>
                <a:gd name="T34" fmla="*/ 3 w 10"/>
                <a:gd name="T35" fmla="*/ 7 h 13"/>
                <a:gd name="T36" fmla="*/ 3 w 10"/>
                <a:gd name="T37" fmla="*/ 7 h 13"/>
                <a:gd name="T38" fmla="*/ 3 w 10"/>
                <a:gd name="T39" fmla="*/ 4 h 13"/>
                <a:gd name="T40" fmla="*/ 3 w 10"/>
                <a:gd name="T41" fmla="*/ 4 h 13"/>
                <a:gd name="T42" fmla="*/ 7 w 10"/>
                <a:gd name="T43" fmla="*/ 0 h 13"/>
                <a:gd name="T44" fmla="*/ 7 w 10"/>
                <a:gd name="T45" fmla="*/ 0 h 13"/>
                <a:gd name="T46" fmla="*/ 7 w 10"/>
                <a:gd name="T47" fmla="*/ 0 h 13"/>
                <a:gd name="T48" fmla="*/ 10 w 10"/>
                <a:gd name="T49" fmla="*/ 4 h 13"/>
                <a:gd name="T50" fmla="*/ 10 w 10"/>
                <a:gd name="T51" fmla="*/ 4 h 13"/>
                <a:gd name="T52" fmla="*/ 10 w 10"/>
                <a:gd name="T53" fmla="*/ 7 h 13"/>
                <a:gd name="T54" fmla="*/ 10 w 10"/>
                <a:gd name="T55" fmla="*/ 7 h 13"/>
                <a:gd name="T56" fmla="*/ 10 w 10"/>
                <a:gd name="T57" fmla="*/ 10 h 13"/>
                <a:gd name="T58" fmla="*/ 10 w 10"/>
                <a:gd name="T59" fmla="*/ 10 h 13"/>
                <a:gd name="T60" fmla="*/ 7 w 10"/>
                <a:gd name="T61" fmla="*/ 13 h 13"/>
                <a:gd name="T62" fmla="*/ 7 w 10"/>
                <a:gd name="T63" fmla="*/ 13 h 13"/>
                <a:gd name="T64" fmla="*/ 3 w 10"/>
                <a:gd name="T65" fmla="*/ 13 h 13"/>
                <a:gd name="T66" fmla="*/ 3 w 10"/>
                <a:gd name="T67" fmla="*/ 13 h 13"/>
                <a:gd name="T68" fmla="*/ 3 w 10"/>
                <a:gd name="T69" fmla="*/ 13 h 13"/>
                <a:gd name="T70" fmla="*/ 0 w 10"/>
                <a:gd name="T71" fmla="*/ 10 h 13"/>
                <a:gd name="T72" fmla="*/ 0 w 10"/>
                <a:gd name="T73" fmla="*/ 10 h 13"/>
                <a:gd name="T74" fmla="*/ 0 w 10"/>
                <a:gd name="T75" fmla="*/ 7 h 13"/>
                <a:gd name="T76" fmla="*/ 0 w 10"/>
                <a:gd name="T77" fmla="*/ 4 h 13"/>
                <a:gd name="T78" fmla="*/ 0 w 10"/>
                <a:gd name="T79" fmla="*/ 4 h 13"/>
                <a:gd name="T80" fmla="*/ 3 w 10"/>
                <a:gd name="T81" fmla="*/ 0 h 13"/>
                <a:gd name="T82" fmla="*/ 3 w 10"/>
                <a:gd name="T83" fmla="*/ 0 h 13"/>
                <a:gd name="T84" fmla="*/ 3 w 10"/>
                <a:gd name="T8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" h="13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9" name="Freeform 71"/>
            <p:cNvSpPr>
              <a:spLocks/>
            </p:cNvSpPr>
            <p:nvPr/>
          </p:nvSpPr>
          <p:spPr bwMode="auto">
            <a:xfrm>
              <a:off x="2889" y="4068"/>
              <a:ext cx="82" cy="75"/>
            </a:xfrm>
            <a:custGeom>
              <a:avLst/>
              <a:gdLst>
                <a:gd name="T0" fmla="*/ 39 w 82"/>
                <a:gd name="T1" fmla="*/ 0 h 75"/>
                <a:gd name="T2" fmla="*/ 29 w 82"/>
                <a:gd name="T3" fmla="*/ 26 h 75"/>
                <a:gd name="T4" fmla="*/ 0 w 82"/>
                <a:gd name="T5" fmla="*/ 26 h 75"/>
                <a:gd name="T6" fmla="*/ 23 w 82"/>
                <a:gd name="T7" fmla="*/ 46 h 75"/>
                <a:gd name="T8" fmla="*/ 16 w 82"/>
                <a:gd name="T9" fmla="*/ 75 h 75"/>
                <a:gd name="T10" fmla="*/ 39 w 82"/>
                <a:gd name="T11" fmla="*/ 59 h 75"/>
                <a:gd name="T12" fmla="*/ 65 w 82"/>
                <a:gd name="T13" fmla="*/ 75 h 75"/>
                <a:gd name="T14" fmla="*/ 59 w 82"/>
                <a:gd name="T15" fmla="*/ 46 h 75"/>
                <a:gd name="T16" fmla="*/ 82 w 82"/>
                <a:gd name="T17" fmla="*/ 26 h 75"/>
                <a:gd name="T18" fmla="*/ 52 w 82"/>
                <a:gd name="T19" fmla="*/ 26 h 75"/>
                <a:gd name="T20" fmla="*/ 39 w 82"/>
                <a:gd name="T2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75">
                  <a:moveTo>
                    <a:pt x="39" y="0"/>
                  </a:moveTo>
                  <a:lnTo>
                    <a:pt x="29" y="26"/>
                  </a:lnTo>
                  <a:lnTo>
                    <a:pt x="0" y="26"/>
                  </a:lnTo>
                  <a:lnTo>
                    <a:pt x="23" y="46"/>
                  </a:lnTo>
                  <a:lnTo>
                    <a:pt x="16" y="75"/>
                  </a:lnTo>
                  <a:lnTo>
                    <a:pt x="39" y="59"/>
                  </a:lnTo>
                  <a:lnTo>
                    <a:pt x="65" y="75"/>
                  </a:lnTo>
                  <a:lnTo>
                    <a:pt x="59" y="46"/>
                  </a:lnTo>
                  <a:lnTo>
                    <a:pt x="82" y="26"/>
                  </a:lnTo>
                  <a:lnTo>
                    <a:pt x="52" y="2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20" name="Freeform 72"/>
            <p:cNvSpPr>
              <a:spLocks/>
            </p:cNvSpPr>
            <p:nvPr/>
          </p:nvSpPr>
          <p:spPr bwMode="auto">
            <a:xfrm>
              <a:off x="3132" y="4242"/>
              <a:ext cx="59" cy="53"/>
            </a:xfrm>
            <a:custGeom>
              <a:avLst/>
              <a:gdLst>
                <a:gd name="T0" fmla="*/ 30 w 59"/>
                <a:gd name="T1" fmla="*/ 0 h 53"/>
                <a:gd name="T2" fmla="*/ 23 w 59"/>
                <a:gd name="T3" fmla="*/ 20 h 53"/>
                <a:gd name="T4" fmla="*/ 0 w 59"/>
                <a:gd name="T5" fmla="*/ 20 h 53"/>
                <a:gd name="T6" fmla="*/ 16 w 59"/>
                <a:gd name="T7" fmla="*/ 30 h 53"/>
                <a:gd name="T8" fmla="*/ 13 w 59"/>
                <a:gd name="T9" fmla="*/ 53 h 53"/>
                <a:gd name="T10" fmla="*/ 30 w 59"/>
                <a:gd name="T11" fmla="*/ 40 h 53"/>
                <a:gd name="T12" fmla="*/ 49 w 59"/>
                <a:gd name="T13" fmla="*/ 53 h 53"/>
                <a:gd name="T14" fmla="*/ 43 w 59"/>
                <a:gd name="T15" fmla="*/ 30 h 53"/>
                <a:gd name="T16" fmla="*/ 59 w 59"/>
                <a:gd name="T17" fmla="*/ 20 h 53"/>
                <a:gd name="T18" fmla="*/ 40 w 59"/>
                <a:gd name="T19" fmla="*/ 20 h 53"/>
                <a:gd name="T20" fmla="*/ 30 w 59"/>
                <a:gd name="T2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3">
                  <a:moveTo>
                    <a:pt x="30" y="0"/>
                  </a:moveTo>
                  <a:lnTo>
                    <a:pt x="23" y="20"/>
                  </a:lnTo>
                  <a:lnTo>
                    <a:pt x="0" y="20"/>
                  </a:lnTo>
                  <a:lnTo>
                    <a:pt x="16" y="30"/>
                  </a:lnTo>
                  <a:lnTo>
                    <a:pt x="13" y="53"/>
                  </a:lnTo>
                  <a:lnTo>
                    <a:pt x="30" y="40"/>
                  </a:lnTo>
                  <a:lnTo>
                    <a:pt x="49" y="53"/>
                  </a:lnTo>
                  <a:lnTo>
                    <a:pt x="43" y="30"/>
                  </a:lnTo>
                  <a:lnTo>
                    <a:pt x="59" y="20"/>
                  </a:lnTo>
                  <a:lnTo>
                    <a:pt x="40" y="2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21" name="Freeform 73"/>
            <p:cNvSpPr>
              <a:spLocks/>
            </p:cNvSpPr>
            <p:nvPr/>
          </p:nvSpPr>
          <p:spPr bwMode="auto">
            <a:xfrm>
              <a:off x="2961" y="4107"/>
              <a:ext cx="72" cy="69"/>
            </a:xfrm>
            <a:custGeom>
              <a:avLst/>
              <a:gdLst>
                <a:gd name="T0" fmla="*/ 36 w 72"/>
                <a:gd name="T1" fmla="*/ 0 h 69"/>
                <a:gd name="T2" fmla="*/ 26 w 72"/>
                <a:gd name="T3" fmla="*/ 27 h 69"/>
                <a:gd name="T4" fmla="*/ 0 w 72"/>
                <a:gd name="T5" fmla="*/ 27 h 69"/>
                <a:gd name="T6" fmla="*/ 23 w 72"/>
                <a:gd name="T7" fmla="*/ 43 h 69"/>
                <a:gd name="T8" fmla="*/ 16 w 72"/>
                <a:gd name="T9" fmla="*/ 69 h 69"/>
                <a:gd name="T10" fmla="*/ 36 w 72"/>
                <a:gd name="T11" fmla="*/ 53 h 69"/>
                <a:gd name="T12" fmla="*/ 59 w 72"/>
                <a:gd name="T13" fmla="*/ 69 h 69"/>
                <a:gd name="T14" fmla="*/ 53 w 72"/>
                <a:gd name="T15" fmla="*/ 43 h 69"/>
                <a:gd name="T16" fmla="*/ 72 w 72"/>
                <a:gd name="T17" fmla="*/ 27 h 69"/>
                <a:gd name="T18" fmla="*/ 49 w 72"/>
                <a:gd name="T19" fmla="*/ 27 h 69"/>
                <a:gd name="T20" fmla="*/ 36 w 72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69">
                  <a:moveTo>
                    <a:pt x="36" y="0"/>
                  </a:moveTo>
                  <a:lnTo>
                    <a:pt x="26" y="27"/>
                  </a:lnTo>
                  <a:lnTo>
                    <a:pt x="0" y="27"/>
                  </a:lnTo>
                  <a:lnTo>
                    <a:pt x="23" y="43"/>
                  </a:lnTo>
                  <a:lnTo>
                    <a:pt x="16" y="69"/>
                  </a:lnTo>
                  <a:lnTo>
                    <a:pt x="36" y="53"/>
                  </a:lnTo>
                  <a:lnTo>
                    <a:pt x="59" y="69"/>
                  </a:lnTo>
                  <a:lnTo>
                    <a:pt x="53" y="43"/>
                  </a:lnTo>
                  <a:lnTo>
                    <a:pt x="72" y="27"/>
                  </a:lnTo>
                  <a:lnTo>
                    <a:pt x="49" y="27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22" name="Line 74"/>
            <p:cNvSpPr>
              <a:spLocks noChangeShapeType="1"/>
            </p:cNvSpPr>
            <p:nvPr/>
          </p:nvSpPr>
          <p:spPr bwMode="auto">
            <a:xfrm flipV="1">
              <a:off x="2496" y="4176"/>
              <a:ext cx="816" cy="100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FFFFF"/>
      </a:accent1>
      <a:accent2>
        <a:srgbClr val="009688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877B"/>
      </a:accent6>
      <a:hlink>
        <a:srgbClr val="E5405D"/>
      </a:hlink>
      <a:folHlink>
        <a:srgbClr val="3384FB"/>
      </a:folHlink>
    </a:clrScheme>
    <a:fontScheme name="untitled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flang:Current:Bobbin Show:bobbin folder:bobbin_0</Template>
  <TotalTime>4551</TotalTime>
  <Pages>34</Pages>
  <Words>842</Words>
  <Application>Microsoft Macintosh PowerPoint</Application>
  <PresentationFormat>Overhead</PresentationFormat>
  <Paragraphs>196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untitled 1</vt:lpstr>
      <vt:lpstr>Microsoft ClipArt Gallery</vt:lpstr>
      <vt:lpstr>Clip</vt:lpstr>
      <vt:lpstr>12 Criteria for  Software Vendor Selection </vt:lpstr>
      <vt:lpstr>12 Criteria for  Software Vendor Selection</vt:lpstr>
      <vt:lpstr>Benefit Achievement</vt:lpstr>
      <vt:lpstr>Cost and Terms</vt:lpstr>
      <vt:lpstr>Enthusiasm of Key Personnel</vt:lpstr>
      <vt:lpstr>Functional Capabilities</vt:lpstr>
      <vt:lpstr>Technical Direction</vt:lpstr>
      <vt:lpstr>Ease of Integration</vt:lpstr>
      <vt:lpstr>Ease of Implementation</vt:lpstr>
      <vt:lpstr>Implementation and Training  Resources, Plans and Methods</vt:lpstr>
      <vt:lpstr>Vendor Quality Assurance</vt:lpstr>
      <vt:lpstr>On-Going Support</vt:lpstr>
      <vt:lpstr>Vendor References and Reputation</vt:lpstr>
      <vt:lpstr>Vendor Financial Strength and   Long-Term Business Prospects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Chain Information Systems</dc:title>
  <dc:subject/>
  <dc:creator/>
  <cp:keywords/>
  <dc:description/>
  <cp:lastModifiedBy>Brian  Savoie</cp:lastModifiedBy>
  <cp:revision>265</cp:revision>
  <cp:lastPrinted>2003-11-18T22:18:33Z</cp:lastPrinted>
  <dcterms:created xsi:type="dcterms:W3CDTF">1996-08-22T10:41:56Z</dcterms:created>
  <dcterms:modified xsi:type="dcterms:W3CDTF">2014-07-14T14:21:56Z</dcterms:modified>
</cp:coreProperties>
</file>